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420" r:id="rId2"/>
    <p:sldId id="430" r:id="rId3"/>
    <p:sldId id="432" r:id="rId4"/>
    <p:sldId id="431" r:id="rId5"/>
    <p:sldId id="408" r:id="rId6"/>
    <p:sldId id="435" r:id="rId7"/>
    <p:sldId id="434" r:id="rId8"/>
    <p:sldId id="409" r:id="rId9"/>
    <p:sldId id="433" r:id="rId10"/>
    <p:sldId id="436" r:id="rId11"/>
    <p:sldId id="331" r:id="rId12"/>
    <p:sldId id="407" r:id="rId13"/>
    <p:sldId id="332" r:id="rId14"/>
    <p:sldId id="333" r:id="rId15"/>
    <p:sldId id="416" r:id="rId16"/>
    <p:sldId id="419" r:id="rId17"/>
    <p:sldId id="401" r:id="rId18"/>
    <p:sldId id="405" r:id="rId19"/>
    <p:sldId id="406" r:id="rId20"/>
    <p:sldId id="370" r:id="rId21"/>
    <p:sldId id="413" r:id="rId22"/>
    <p:sldId id="414" r:id="rId23"/>
    <p:sldId id="403" r:id="rId24"/>
    <p:sldId id="393" r:id="rId25"/>
    <p:sldId id="412" r:id="rId26"/>
    <p:sldId id="421" r:id="rId27"/>
    <p:sldId id="422" r:id="rId28"/>
    <p:sldId id="424" r:id="rId29"/>
    <p:sldId id="425" r:id="rId30"/>
    <p:sldId id="426" r:id="rId31"/>
    <p:sldId id="427" r:id="rId32"/>
    <p:sldId id="429" r:id="rId33"/>
    <p:sldId id="428" r:id="rId34"/>
    <p:sldId id="410" r:id="rId35"/>
    <p:sldId id="437" r:id="rId36"/>
  </p:sldIdLst>
  <p:sldSz cx="9144000" cy="6858000" type="screen4x3"/>
  <p:notesSz cx="6645275" cy="97774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D5191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0" autoAdjust="0"/>
    <p:restoredTop sz="94660"/>
  </p:normalViewPr>
  <p:slideViewPr>
    <p:cSldViewPr>
      <p:cViewPr varScale="1">
        <p:scale>
          <a:sx n="110" d="100"/>
          <a:sy n="110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868" y="-102"/>
      </p:cViewPr>
      <p:guideLst>
        <p:guide orient="horz" pos="3079"/>
        <p:guide pos="209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48" tIns="44824" rIns="89648" bIns="44824" numCol="1" anchor="t" anchorCtr="0" compatLnSpc="1">
            <a:prstTxWarp prst="textNoShape">
              <a:avLst/>
            </a:prstTxWarp>
          </a:bodyPr>
          <a:lstStyle>
            <a:lvl1pPr defTabSz="8969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763963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48" tIns="44824" rIns="89648" bIns="44824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EB15366-4CE4-410E-BC3E-CD4CC5F47579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733425"/>
            <a:ext cx="4889500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65163" y="4643438"/>
            <a:ext cx="53149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48" tIns="44824" rIns="89648" bIns="448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286875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48" tIns="44824" rIns="89648" bIns="44824" numCol="1" anchor="b" anchorCtr="0" compatLnSpc="1">
            <a:prstTxWarp prst="textNoShape">
              <a:avLst/>
            </a:prstTxWarp>
          </a:bodyPr>
          <a:lstStyle>
            <a:lvl1pPr defTabSz="8969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763963" y="9286875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48" tIns="44824" rIns="89648" bIns="44824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ED1140B-480D-4888-A32E-D4E40E6EB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9948-1442-402E-ADAC-0E75FC29A294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8D24B-C4AD-4956-91E6-EC31CA4E4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E665-0AB4-4933-A687-C0EA667F7698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C600-6262-4142-8629-61418A22E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64DA8-3B0D-4FC8-8A37-43BFFC774DCA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73EA8-52E3-415C-816F-DF9A4706B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7C80-2FB7-4E6F-88AC-91316EFC07AE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CF927-500C-47B3-A97C-3AEFACF52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>
            <p:ph type="body" sz="quarter" idx="10"/>
          </p:nvPr>
        </p:nvSpPr>
        <p:spPr>
          <a:xfrm>
            <a:off x="317665" y="491987"/>
            <a:ext cx="3957106" cy="1277937"/>
          </a:xfrm>
          <a:prstGeom prst="rect">
            <a:avLst/>
          </a:prstGeom>
        </p:spPr>
        <p:txBody>
          <a:bodyPr lIns="95733" tIns="47868" rIns="95733" bIns="47868"/>
          <a:lstStyle>
            <a:lvl1pPr marL="358933" indent="-358933" algn="l" defTabSz="957155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1"/>
          </p:nvPr>
        </p:nvSpPr>
        <p:spPr>
          <a:xfrm>
            <a:off x="4637804" y="491985"/>
            <a:ext cx="4392465" cy="1277937"/>
          </a:xfrm>
          <a:prstGeom prst="rect">
            <a:avLst/>
          </a:prstGeom>
        </p:spPr>
        <p:txBody>
          <a:bodyPr lIns="95733" tIns="47868" rIns="95733" bIns="47868"/>
          <a:lstStyle>
            <a:lvl1pPr marL="358933" indent="-358933" algn="l" defTabSz="957155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76470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0" y="6669088"/>
            <a:ext cx="539750" cy="188912"/>
          </a:xfr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A83E8FF-7AE7-4C23-98A5-BC78B69E2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4B2CB-90FA-4BAF-B150-C263B1D35978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802D0-A27A-469B-BA05-482786E25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01A94-65C2-43B2-9105-9CA8CA13D881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B5621-D504-4893-94A7-F76AD7141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79361-B03B-4C62-A511-E2197049946F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A293A-F574-4967-A1E6-79F521E64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3272-8334-4E57-9796-40FB5AE64779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76018-3191-4FC9-842C-762CC960B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31364-9AC8-4D7B-844D-57FB8F7B6681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3A3F7-3170-4738-8047-4D0017CE6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A4D6-EB97-4FC1-BDAD-0C2B65425EA6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F7A7C-E955-4D46-AE30-CBF574251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78E98-61FF-4D88-830C-D87B41181FC2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374F8-7D77-404C-92F0-75C213733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BE4EE-46E3-4476-BFF0-C99978A26FA2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35226-8347-4F9A-82F0-BACA84E46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FEAE1F-432D-4C81-BA04-1480A17A2E9C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876BD-F09D-42D9-934E-F48750CAC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63" r:id="rId13"/>
    <p:sldLayoutId id="21474836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25.png"/><Relationship Id="rId7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.tif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34.png"/><Relationship Id="rId7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.tif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2.tif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2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2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14"/>
          <p:cNvSpPr txBox="1"/>
          <p:nvPr/>
        </p:nvSpPr>
        <p:spPr>
          <a:xfrm>
            <a:off x="377825" y="6308725"/>
            <a:ext cx="131445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Москва    2018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410" name="TextBox 14"/>
          <p:cNvSpPr txBox="1">
            <a:spLocks noChangeArrowheads="1"/>
          </p:cNvSpPr>
          <p:nvPr/>
        </p:nvSpPr>
        <p:spPr bwMode="auto">
          <a:xfrm>
            <a:off x="323850" y="2997200"/>
            <a:ext cx="4376738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rgbClr val="D51919"/>
                </a:solidFill>
              </a:rPr>
              <a:t>Формирование заявки </a:t>
            </a:r>
            <a:br>
              <a:rPr lang="ru-RU" altLang="ru-RU" sz="2000" b="1">
                <a:solidFill>
                  <a:srgbClr val="D51919"/>
                </a:solidFill>
              </a:rPr>
            </a:br>
            <a:r>
              <a:rPr lang="ru-RU" altLang="ru-RU" sz="2000" b="1">
                <a:solidFill>
                  <a:srgbClr val="D51919"/>
                </a:solidFill>
              </a:rPr>
              <a:t>на предоставление </a:t>
            </a:r>
            <a:br>
              <a:rPr lang="ru-RU" altLang="ru-RU" sz="2000" b="1">
                <a:solidFill>
                  <a:srgbClr val="D51919"/>
                </a:solidFill>
              </a:rPr>
            </a:br>
            <a:r>
              <a:rPr lang="ru-RU" altLang="ru-RU" sz="2000" b="1">
                <a:solidFill>
                  <a:srgbClr val="D51919"/>
                </a:solidFill>
              </a:rPr>
              <a:t>государственной услуги</a:t>
            </a:r>
          </a:p>
          <a:p>
            <a:r>
              <a:rPr lang="ru-RU" altLang="ru-RU" sz="2000" b="1">
                <a:solidFill>
                  <a:srgbClr val="D51919"/>
                </a:solidFill>
              </a:rPr>
              <a:t>«Приемка исполнительной документации для ведения Сводного плана подземных коммуникаций и сооружений в городе Москве» </a:t>
            </a:r>
            <a:br>
              <a:rPr lang="ru-RU" altLang="ru-RU" sz="2000" b="1">
                <a:solidFill>
                  <a:srgbClr val="D51919"/>
                </a:solidFill>
              </a:rPr>
            </a:br>
            <a:r>
              <a:rPr lang="ru-RU" altLang="ru-RU" sz="2000" b="1">
                <a:solidFill>
                  <a:srgbClr val="D51919"/>
                </a:solidFill>
              </a:rPr>
              <a:t>на официальном сайте Мэра Москвы (</a:t>
            </a:r>
            <a:r>
              <a:rPr lang="en-US" altLang="ru-RU" sz="2000" b="1">
                <a:solidFill>
                  <a:srgbClr val="D51919"/>
                </a:solidFill>
              </a:rPr>
              <a:t>MOS</a:t>
            </a:r>
            <a:r>
              <a:rPr lang="ru-RU" altLang="ru-RU" sz="2000" b="1">
                <a:solidFill>
                  <a:srgbClr val="D51919"/>
                </a:solidFill>
              </a:rPr>
              <a:t>.</a:t>
            </a:r>
            <a:r>
              <a:rPr lang="en-US" altLang="ru-RU" sz="2000" b="1">
                <a:solidFill>
                  <a:srgbClr val="D51919"/>
                </a:solidFill>
              </a:rPr>
              <a:t>RU</a:t>
            </a:r>
            <a:r>
              <a:rPr lang="ru-RU" altLang="ru-RU" sz="2000" b="1">
                <a:solidFill>
                  <a:srgbClr val="D51919"/>
                </a:solidFill>
              </a:rPr>
              <a:t>)</a:t>
            </a:r>
            <a:endParaRPr lang="ru-RU" sz="2000" b="1">
              <a:solidFill>
                <a:srgbClr val="D51919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8532813" y="2559050"/>
            <a:ext cx="444500" cy="3355975"/>
          </a:xfrm>
          <a:custGeom>
            <a:avLst/>
            <a:gdLst>
              <a:gd name="connsiteX0" fmla="*/ 27709 w 706582"/>
              <a:gd name="connsiteY0" fmla="*/ 5708072 h 5708072"/>
              <a:gd name="connsiteX1" fmla="*/ 0 w 706582"/>
              <a:gd name="connsiteY1" fmla="*/ 678872 h 5708072"/>
              <a:gd name="connsiteX2" fmla="*/ 678873 w 706582"/>
              <a:gd name="connsiteY2" fmla="*/ 0 h 5708072"/>
              <a:gd name="connsiteX3" fmla="*/ 706582 w 706582"/>
              <a:gd name="connsiteY3" fmla="*/ 5070763 h 5708072"/>
              <a:gd name="connsiteX4" fmla="*/ 27709 w 706582"/>
              <a:gd name="connsiteY4" fmla="*/ 5708072 h 570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582" h="5708072">
                <a:moveTo>
                  <a:pt x="27709" y="5708072"/>
                </a:moveTo>
                <a:lnTo>
                  <a:pt x="0" y="678872"/>
                </a:lnTo>
                <a:lnTo>
                  <a:pt x="678873" y="0"/>
                </a:lnTo>
                <a:lnTo>
                  <a:pt x="706582" y="5070763"/>
                </a:lnTo>
                <a:lnTo>
                  <a:pt x="27709" y="5708072"/>
                </a:lnTo>
                <a:close/>
              </a:path>
            </a:pathLst>
          </a:custGeom>
          <a:solidFill>
            <a:srgbClr val="058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78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/>
          </a:p>
        </p:txBody>
      </p:sp>
      <p:sp>
        <p:nvSpPr>
          <p:cNvPr id="20" name="Полилиния 19"/>
          <p:cNvSpPr/>
          <p:nvPr/>
        </p:nvSpPr>
        <p:spPr>
          <a:xfrm>
            <a:off x="4572000" y="2205038"/>
            <a:ext cx="4408488" cy="4119562"/>
          </a:xfrm>
          <a:custGeom>
            <a:avLst/>
            <a:gdLst>
              <a:gd name="connsiteX0" fmla="*/ 7024255 w 7024255"/>
              <a:gd name="connsiteY0" fmla="*/ 0 h 7010400"/>
              <a:gd name="connsiteX1" fmla="*/ 0 w 7024255"/>
              <a:gd name="connsiteY1" fmla="*/ 7010400 h 7010400"/>
              <a:gd name="connsiteX2" fmla="*/ 2743200 w 7024255"/>
              <a:gd name="connsiteY2" fmla="*/ 6982691 h 7010400"/>
              <a:gd name="connsiteX3" fmla="*/ 7024255 w 7024255"/>
              <a:gd name="connsiteY3" fmla="*/ 2729346 h 7010400"/>
              <a:gd name="connsiteX4" fmla="*/ 7024255 w 7024255"/>
              <a:gd name="connsiteY4" fmla="*/ 0 h 70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4255" h="7010400">
                <a:moveTo>
                  <a:pt x="7024255" y="0"/>
                </a:moveTo>
                <a:lnTo>
                  <a:pt x="0" y="7010400"/>
                </a:lnTo>
                <a:lnTo>
                  <a:pt x="2743200" y="6982691"/>
                </a:lnTo>
                <a:lnTo>
                  <a:pt x="7024255" y="2729346"/>
                </a:lnTo>
                <a:cubicBezTo>
                  <a:pt x="7019637" y="1833419"/>
                  <a:pt x="7015018" y="937491"/>
                  <a:pt x="7024255" y="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  <a:effectLst>
            <a:outerShdw blurRad="2413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78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867400" y="265113"/>
            <a:ext cx="2952750" cy="2803525"/>
          </a:xfrm>
          <a:custGeom>
            <a:avLst/>
            <a:gdLst>
              <a:gd name="T0" fmla="*/ 2832136 w 4502727"/>
              <a:gd name="T1" fmla="*/ 0 h 4516582"/>
              <a:gd name="T2" fmla="*/ 0 w 4502727"/>
              <a:gd name="T3" fmla="*/ 2912221 h 4516582"/>
              <a:gd name="T4" fmla="*/ 0 w 4502727"/>
              <a:gd name="T5" fmla="*/ 1786639 h 4516582"/>
              <a:gd name="T6" fmla="*/ 1716710 w 4502727"/>
              <a:gd name="T7" fmla="*/ 17866 h 4516582"/>
              <a:gd name="T8" fmla="*/ 2832136 w 4502727"/>
              <a:gd name="T9" fmla="*/ 0 h 4516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02727" h="4516582">
                <a:moveTo>
                  <a:pt x="4502727" y="0"/>
                </a:moveTo>
                <a:lnTo>
                  <a:pt x="0" y="4516582"/>
                </a:lnTo>
                <a:lnTo>
                  <a:pt x="0" y="2770909"/>
                </a:lnTo>
                <a:lnTo>
                  <a:pt x="2729345" y="27709"/>
                </a:lnTo>
                <a:lnTo>
                  <a:pt x="4502727" y="0"/>
                </a:lnTo>
                <a:close/>
              </a:path>
            </a:pathLst>
          </a:custGeom>
          <a:solidFill>
            <a:srgbClr val="A1E0EF"/>
          </a:solidFill>
          <a:ln w="25400" cap="flat" cmpd="sng" algn="ctr">
            <a:noFill/>
            <a:prstDash val="solid"/>
            <a:round/>
            <a:headEnd/>
            <a:tailEnd/>
          </a:ln>
          <a:effectLst>
            <a:outerShdw dist="114300" algn="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3995738" y="293688"/>
            <a:ext cx="3529012" cy="3279775"/>
          </a:xfrm>
          <a:custGeom>
            <a:avLst/>
            <a:gdLst>
              <a:gd name="connsiteX0" fmla="*/ 5957455 w 6567055"/>
              <a:gd name="connsiteY0" fmla="*/ 0 h 6594764"/>
              <a:gd name="connsiteX1" fmla="*/ 0 w 6567055"/>
              <a:gd name="connsiteY1" fmla="*/ 5999018 h 6594764"/>
              <a:gd name="connsiteX2" fmla="*/ 13855 w 6567055"/>
              <a:gd name="connsiteY2" fmla="*/ 6594764 h 6594764"/>
              <a:gd name="connsiteX3" fmla="*/ 6567055 w 6567055"/>
              <a:gd name="connsiteY3" fmla="*/ 0 h 6594764"/>
              <a:gd name="connsiteX4" fmla="*/ 5957455 w 6567055"/>
              <a:gd name="connsiteY4" fmla="*/ 0 h 659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7055" h="6594764">
                <a:moveTo>
                  <a:pt x="5957455" y="0"/>
                </a:moveTo>
                <a:lnTo>
                  <a:pt x="0" y="5999018"/>
                </a:lnTo>
                <a:lnTo>
                  <a:pt x="13855" y="6594764"/>
                </a:lnTo>
                <a:lnTo>
                  <a:pt x="6567055" y="0"/>
                </a:lnTo>
                <a:lnTo>
                  <a:pt x="5957455" y="0"/>
                </a:ln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78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/>
          </a:p>
        </p:txBody>
      </p:sp>
      <p:pic>
        <p:nvPicPr>
          <p:cNvPr id="17415" name="Рисунок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404813"/>
            <a:ext cx="5524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77"/>
          <p:cNvSpPr txBox="1">
            <a:spLocks noChangeArrowheads="1"/>
          </p:cNvSpPr>
          <p:nvPr/>
        </p:nvSpPr>
        <p:spPr bwMode="auto">
          <a:xfrm>
            <a:off x="1116013" y="358775"/>
            <a:ext cx="2016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72" tIns="29686" rIns="59372" bIns="29686">
            <a:spAutoFit/>
          </a:bodyPr>
          <a:lstStyle/>
          <a:p>
            <a:pPr defTabSz="957263"/>
            <a:r>
              <a:rPr lang="ru-RU" sz="1000" b="1">
                <a:solidFill>
                  <a:srgbClr val="C00000"/>
                </a:solidFill>
                <a:latin typeface="Arial Narrow" pitchFamily="34" charset="0"/>
              </a:rPr>
              <a:t>КОМИТЕТ  </a:t>
            </a:r>
            <a:br>
              <a:rPr lang="ru-RU" sz="1000" b="1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000" b="1">
                <a:solidFill>
                  <a:srgbClr val="C00000"/>
                </a:solidFill>
                <a:latin typeface="Arial Narrow" pitchFamily="34" charset="0"/>
              </a:rPr>
              <a:t>ПО АРХИТЕКТУРЕ </a:t>
            </a:r>
            <a:br>
              <a:rPr lang="ru-RU" sz="1000" b="1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000" b="1">
                <a:solidFill>
                  <a:srgbClr val="C00000"/>
                </a:solidFill>
                <a:latin typeface="Arial Narrow" pitchFamily="34" charset="0"/>
              </a:rPr>
              <a:t>И ГРАДОСТРОИТЕЛЬСТВУ</a:t>
            </a:r>
          </a:p>
          <a:p>
            <a:pPr defTabSz="957263"/>
            <a:r>
              <a:rPr lang="ru-RU" sz="1000" b="1">
                <a:solidFill>
                  <a:srgbClr val="C00000"/>
                </a:solidFill>
                <a:latin typeface="Arial Narrow" pitchFamily="34" charset="0"/>
              </a:rPr>
              <a:t>ГОРОДА МОСКВЫ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4700588" y="2559050"/>
            <a:ext cx="4276725" cy="4110038"/>
          </a:xfrm>
          <a:custGeom>
            <a:avLst/>
            <a:gdLst>
              <a:gd name="connsiteX0" fmla="*/ 7162800 w 7162800"/>
              <a:gd name="connsiteY0" fmla="*/ 4516582 h 7176655"/>
              <a:gd name="connsiteX1" fmla="*/ 4461164 w 7162800"/>
              <a:gd name="connsiteY1" fmla="*/ 7162800 h 7176655"/>
              <a:gd name="connsiteX2" fmla="*/ 0 w 7162800"/>
              <a:gd name="connsiteY2" fmla="*/ 7176655 h 7176655"/>
              <a:gd name="connsiteX3" fmla="*/ 7135091 w 7162800"/>
              <a:gd name="connsiteY3" fmla="*/ 0 h 7176655"/>
              <a:gd name="connsiteX4" fmla="*/ 7162800 w 7162800"/>
              <a:gd name="connsiteY4" fmla="*/ 4516582 h 7176655"/>
              <a:gd name="connsiteX0" fmla="*/ 7162800 w 7162800"/>
              <a:gd name="connsiteY0" fmla="*/ 4516582 h 7208180"/>
              <a:gd name="connsiteX1" fmla="*/ 4415785 w 7162800"/>
              <a:gd name="connsiteY1" fmla="*/ 7208180 h 7208180"/>
              <a:gd name="connsiteX2" fmla="*/ 0 w 7162800"/>
              <a:gd name="connsiteY2" fmla="*/ 7176655 h 7208180"/>
              <a:gd name="connsiteX3" fmla="*/ 7135091 w 7162800"/>
              <a:gd name="connsiteY3" fmla="*/ 0 h 7208180"/>
              <a:gd name="connsiteX4" fmla="*/ 7162800 w 7162800"/>
              <a:gd name="connsiteY4" fmla="*/ 4516582 h 720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2800" h="7208180">
                <a:moveTo>
                  <a:pt x="7162800" y="4516582"/>
                </a:moveTo>
                <a:lnTo>
                  <a:pt x="4415785" y="7208180"/>
                </a:lnTo>
                <a:lnTo>
                  <a:pt x="0" y="7176655"/>
                </a:lnTo>
                <a:lnTo>
                  <a:pt x="7135091" y="0"/>
                </a:lnTo>
                <a:cubicBezTo>
                  <a:pt x="7139709" y="1519382"/>
                  <a:pt x="7144328" y="3038764"/>
                  <a:pt x="7162800" y="4516582"/>
                </a:cubicBezTo>
                <a:close/>
              </a:path>
            </a:pathLst>
          </a:custGeom>
          <a:solidFill>
            <a:srgbClr val="4ED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78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/>
          </a:p>
        </p:txBody>
      </p:sp>
      <p:sp>
        <p:nvSpPr>
          <p:cNvPr id="12" name="Полилиния 11"/>
          <p:cNvSpPr/>
          <p:nvPr/>
        </p:nvSpPr>
        <p:spPr>
          <a:xfrm>
            <a:off x="8532813" y="2349500"/>
            <a:ext cx="444500" cy="3355975"/>
          </a:xfrm>
          <a:custGeom>
            <a:avLst/>
            <a:gdLst>
              <a:gd name="connsiteX0" fmla="*/ 27709 w 706582"/>
              <a:gd name="connsiteY0" fmla="*/ 5708072 h 5708072"/>
              <a:gd name="connsiteX1" fmla="*/ 0 w 706582"/>
              <a:gd name="connsiteY1" fmla="*/ 678872 h 5708072"/>
              <a:gd name="connsiteX2" fmla="*/ 678873 w 706582"/>
              <a:gd name="connsiteY2" fmla="*/ 0 h 5708072"/>
              <a:gd name="connsiteX3" fmla="*/ 706582 w 706582"/>
              <a:gd name="connsiteY3" fmla="*/ 5070763 h 5708072"/>
              <a:gd name="connsiteX4" fmla="*/ 27709 w 706582"/>
              <a:gd name="connsiteY4" fmla="*/ 5708072 h 570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582" h="5708072">
                <a:moveTo>
                  <a:pt x="27709" y="5708072"/>
                </a:moveTo>
                <a:lnTo>
                  <a:pt x="0" y="678872"/>
                </a:lnTo>
                <a:lnTo>
                  <a:pt x="678873" y="0"/>
                </a:lnTo>
                <a:lnTo>
                  <a:pt x="706582" y="5070763"/>
                </a:lnTo>
                <a:lnTo>
                  <a:pt x="27709" y="5708072"/>
                </a:lnTo>
                <a:close/>
              </a:path>
            </a:pathLst>
          </a:custGeom>
          <a:solidFill>
            <a:srgbClr val="058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78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/>
          </a:p>
        </p:txBody>
      </p:sp>
      <p:sp>
        <p:nvSpPr>
          <p:cNvPr id="13" name="Полилиния 12"/>
          <p:cNvSpPr/>
          <p:nvPr/>
        </p:nvSpPr>
        <p:spPr>
          <a:xfrm>
            <a:off x="4787900" y="333375"/>
            <a:ext cx="4176713" cy="4032250"/>
          </a:xfrm>
          <a:custGeom>
            <a:avLst/>
            <a:gdLst>
              <a:gd name="connsiteX0" fmla="*/ 7024255 w 7024255"/>
              <a:gd name="connsiteY0" fmla="*/ 0 h 7010400"/>
              <a:gd name="connsiteX1" fmla="*/ 0 w 7024255"/>
              <a:gd name="connsiteY1" fmla="*/ 7010400 h 7010400"/>
              <a:gd name="connsiteX2" fmla="*/ 2743200 w 7024255"/>
              <a:gd name="connsiteY2" fmla="*/ 6982691 h 7010400"/>
              <a:gd name="connsiteX3" fmla="*/ 7024255 w 7024255"/>
              <a:gd name="connsiteY3" fmla="*/ 2729346 h 7010400"/>
              <a:gd name="connsiteX4" fmla="*/ 7024255 w 7024255"/>
              <a:gd name="connsiteY4" fmla="*/ 0 h 70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4255" h="7010400">
                <a:moveTo>
                  <a:pt x="7024255" y="0"/>
                </a:moveTo>
                <a:lnTo>
                  <a:pt x="0" y="7010400"/>
                </a:lnTo>
                <a:lnTo>
                  <a:pt x="2743200" y="6982691"/>
                </a:lnTo>
                <a:lnTo>
                  <a:pt x="7024255" y="2729346"/>
                </a:lnTo>
                <a:cubicBezTo>
                  <a:pt x="7019637" y="1833419"/>
                  <a:pt x="7015018" y="937491"/>
                  <a:pt x="7024255" y="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  <a:effectLst>
            <a:outerShdw blurRad="2413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78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/>
          </a:p>
        </p:txBody>
      </p:sp>
      <p:sp>
        <p:nvSpPr>
          <p:cNvPr id="14" name="Полилиния 13"/>
          <p:cNvSpPr/>
          <p:nvPr/>
        </p:nvSpPr>
        <p:spPr>
          <a:xfrm>
            <a:off x="7205663" y="5013325"/>
            <a:ext cx="1758950" cy="1638300"/>
          </a:xfrm>
          <a:custGeom>
            <a:avLst/>
            <a:gdLst>
              <a:gd name="connsiteX0" fmla="*/ 2660073 w 2701637"/>
              <a:gd name="connsiteY0" fmla="*/ 2618509 h 2618509"/>
              <a:gd name="connsiteX1" fmla="*/ 0 w 2701637"/>
              <a:gd name="connsiteY1" fmla="*/ 2618509 h 2618509"/>
              <a:gd name="connsiteX2" fmla="*/ 2701637 w 2701637"/>
              <a:gd name="connsiteY2" fmla="*/ 0 h 2618509"/>
              <a:gd name="connsiteX3" fmla="*/ 2660073 w 2701637"/>
              <a:gd name="connsiteY3" fmla="*/ 2618509 h 2618509"/>
              <a:gd name="connsiteX0" fmla="*/ 2705452 w 2705452"/>
              <a:gd name="connsiteY0" fmla="*/ 2648762 h 2648762"/>
              <a:gd name="connsiteX1" fmla="*/ 0 w 2705452"/>
              <a:gd name="connsiteY1" fmla="*/ 2618509 h 2648762"/>
              <a:gd name="connsiteX2" fmla="*/ 2701637 w 2705452"/>
              <a:gd name="connsiteY2" fmla="*/ 0 h 2648762"/>
              <a:gd name="connsiteX3" fmla="*/ 2705452 w 2705452"/>
              <a:gd name="connsiteY3" fmla="*/ 2648762 h 2648762"/>
              <a:gd name="connsiteX0" fmla="*/ 2765958 w 2765958"/>
              <a:gd name="connsiteY0" fmla="*/ 2648762 h 2663888"/>
              <a:gd name="connsiteX1" fmla="*/ 0 w 2765958"/>
              <a:gd name="connsiteY1" fmla="*/ 2663888 h 2663888"/>
              <a:gd name="connsiteX2" fmla="*/ 2762143 w 2765958"/>
              <a:gd name="connsiteY2" fmla="*/ 0 h 2663888"/>
              <a:gd name="connsiteX3" fmla="*/ 2765958 w 2765958"/>
              <a:gd name="connsiteY3" fmla="*/ 2648762 h 266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958" h="2663888">
                <a:moveTo>
                  <a:pt x="2765958" y="2648762"/>
                </a:moveTo>
                <a:lnTo>
                  <a:pt x="0" y="2663888"/>
                </a:lnTo>
                <a:lnTo>
                  <a:pt x="2762143" y="0"/>
                </a:lnTo>
                <a:cubicBezTo>
                  <a:pt x="2763415" y="882921"/>
                  <a:pt x="2764686" y="1765841"/>
                  <a:pt x="2765958" y="264876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65100" dist="762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78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Номер слайда 2"/>
          <p:cNvSpPr>
            <a:spLocks noGrp="1"/>
          </p:cNvSpPr>
          <p:nvPr>
            <p:ph type="sldNum" sz="quarter" idx="10"/>
          </p:nvPr>
        </p:nvSpPr>
        <p:spPr bwMode="auto">
          <a:xfrm>
            <a:off x="8645525" y="6524625"/>
            <a:ext cx="539750" cy="188913"/>
          </a:xfrm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D80F38F-8278-4466-BC8C-F6E676B29F25}" type="slidenum">
              <a:rPr lang="ru-RU" altLang="ru-RU" smtClean="0">
                <a:solidFill>
                  <a:schemeClr val="bg1"/>
                </a:solidFill>
              </a:rPr>
              <a:pPr eaLnBrk="1" hangingPunct="1">
                <a:defRPr/>
              </a:pPr>
              <a:t>10</a:t>
            </a:fld>
            <a:endParaRPr lang="ru-RU" altLang="ru-RU" smtClean="0">
              <a:solidFill>
                <a:schemeClr val="bg1"/>
              </a:solidFill>
            </a:endParaRPr>
          </a:p>
        </p:txBody>
      </p:sp>
      <p:sp>
        <p:nvSpPr>
          <p:cNvPr id="26626" name="Прямоугольник 57"/>
          <p:cNvSpPr>
            <a:spLocks noChangeArrowheads="1"/>
          </p:cNvSpPr>
          <p:nvPr/>
        </p:nvSpPr>
        <p:spPr bwMode="auto">
          <a:xfrm>
            <a:off x="2051050" y="476250"/>
            <a:ext cx="5140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7" tIns="45677" rIns="91347" bIns="45677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1600">
                <a:solidFill>
                  <a:srgbClr val="0066CC"/>
                </a:solidFill>
              </a:rPr>
              <a:t>ПОДСИСТЕМА «ЛИЧНЫЙ КАБИНЕТ»</a:t>
            </a:r>
          </a:p>
        </p:txBody>
      </p:sp>
      <p:grpSp>
        <p:nvGrpSpPr>
          <p:cNvPr id="26627" name="Группа 17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26646" name="Рисунок 2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7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26648" name="Рисунок 2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77"/>
            <p:cNvSpPr txBox="1"/>
            <p:nvPr/>
          </p:nvSpPr>
          <p:spPr>
            <a:xfrm>
              <a:off x="1829607" y="304615"/>
              <a:ext cx="6922377" cy="31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</a:rPr>
                <a:t>Подсистема «Личный кабинет» портала</a:t>
              </a:r>
              <a:endParaRPr lang="ru-RU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9" name="Овал 18"/>
          <p:cNvSpPr/>
          <p:nvPr/>
        </p:nvSpPr>
        <p:spPr>
          <a:xfrm>
            <a:off x="4460875" y="2492375"/>
            <a:ext cx="844550" cy="5286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9" name="Рисунок 28"/>
          <p:cNvPicPr/>
          <p:nvPr/>
        </p:nvPicPr>
        <p:blipFill rotWithShape="1">
          <a:blip r:embed="rId4"/>
          <a:srcRect l="1070" t="14020" r="9000"/>
          <a:stretch/>
        </p:blipFill>
        <p:spPr bwMode="auto">
          <a:xfrm>
            <a:off x="274638" y="981075"/>
            <a:ext cx="5775325" cy="3646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/>
          </a:extLst>
        </p:spPr>
      </p:pic>
      <p:sp>
        <p:nvSpPr>
          <p:cNvPr id="26630" name="Прямоугольник 1"/>
          <p:cNvSpPr>
            <a:spLocks noChangeArrowheads="1"/>
          </p:cNvSpPr>
          <p:nvPr/>
        </p:nvSpPr>
        <p:spPr bwMode="auto">
          <a:xfrm>
            <a:off x="274638" y="4627563"/>
            <a:ext cx="26416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>
                <a:solidFill>
                  <a:srgbClr val="C00000"/>
                </a:solidFill>
              </a:rPr>
              <a:t>Информация о статусах прохождения, результат предоставления государственной услуги, подписанный уполномоченным должностным лицом с использованием электронной подписи, направляются в подсистему "личный кабинет"</a:t>
            </a:r>
          </a:p>
        </p:txBody>
      </p:sp>
      <p:sp>
        <p:nvSpPr>
          <p:cNvPr id="17" name="Овал 16"/>
          <p:cNvSpPr/>
          <p:nvPr/>
        </p:nvSpPr>
        <p:spPr>
          <a:xfrm>
            <a:off x="1649413" y="1196975"/>
            <a:ext cx="1073150" cy="5032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4638" y="4373563"/>
            <a:ext cx="6096000" cy="1935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1" name="Овал 30"/>
          <p:cNvSpPr/>
          <p:nvPr/>
        </p:nvSpPr>
        <p:spPr>
          <a:xfrm>
            <a:off x="5272088" y="2757488"/>
            <a:ext cx="792162" cy="4556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63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00388" y="5048250"/>
            <a:ext cx="5719762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Овал 31"/>
          <p:cNvSpPr/>
          <p:nvPr/>
        </p:nvSpPr>
        <p:spPr>
          <a:xfrm>
            <a:off x="8081963" y="5278438"/>
            <a:ext cx="801687" cy="3667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916238" y="4373563"/>
            <a:ext cx="2232025" cy="4714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796088" y="1662113"/>
            <a:ext cx="1690687" cy="1016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bg1"/>
                </a:solidFill>
              </a:rPr>
              <a:t>Старая версия личного кабинета:</a:t>
            </a:r>
          </a:p>
          <a:p>
            <a:pPr>
              <a:defRPr/>
            </a:pPr>
            <a:r>
              <a:rPr lang="ru-RU" sz="1200" b="1" dirty="0">
                <a:solidFill>
                  <a:schemeClr val="bg1"/>
                </a:solidFill>
              </a:rPr>
              <a:t>Вкладка «Центр уведомлений», кнопка «История»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796088" y="3213100"/>
            <a:ext cx="1785937" cy="1016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bg1"/>
                </a:solidFill>
              </a:rPr>
              <a:t>Новая версия личного кабинета:</a:t>
            </a:r>
          </a:p>
          <a:p>
            <a:pPr>
              <a:defRPr/>
            </a:pPr>
            <a:r>
              <a:rPr lang="ru-RU" sz="1200" b="1" dirty="0">
                <a:solidFill>
                  <a:schemeClr val="bg1"/>
                </a:solidFill>
              </a:rPr>
              <a:t>Вкладка «Статусы по услугам</a:t>
            </a:r>
            <a:r>
              <a:rPr lang="ru-RU" sz="1200" b="1" dirty="0">
                <a:solidFill>
                  <a:schemeClr val="bg1"/>
                </a:solidFill>
              </a:rPr>
              <a:t>», кнопка «История»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6639" name="Стрелка вниз 42"/>
          <p:cNvSpPr>
            <a:spLocks noChangeArrowheads="1"/>
          </p:cNvSpPr>
          <p:nvPr/>
        </p:nvSpPr>
        <p:spPr bwMode="auto">
          <a:xfrm rot="3984321" flipH="1">
            <a:off x="5857082" y="3571081"/>
            <a:ext cx="223838" cy="1565275"/>
          </a:xfrm>
          <a:prstGeom prst="downArrow">
            <a:avLst>
              <a:gd name="adj1" fmla="val 57593"/>
              <a:gd name="adj2" fmla="val 105541"/>
            </a:avLst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</p:spPr>
        <p:txBody>
          <a:bodyPr vert="eaVert" lIns="59765" tIns="29883" rIns="59765" bIns="29883" anchor="ctr"/>
          <a:lstStyle/>
          <a:p>
            <a:pPr algn="ctr" defTabSz="596900"/>
            <a:endParaRPr lang="ru-RU" sz="800">
              <a:solidFill>
                <a:srgbClr val="10253F"/>
              </a:solidFill>
              <a:latin typeface="Calibri" pitchFamily="34" charset="0"/>
            </a:endParaRPr>
          </a:p>
        </p:txBody>
      </p:sp>
      <p:sp>
        <p:nvSpPr>
          <p:cNvPr id="26640" name="Стрелка вниз 42"/>
          <p:cNvSpPr>
            <a:spLocks noChangeArrowheads="1"/>
          </p:cNvSpPr>
          <p:nvPr/>
        </p:nvSpPr>
        <p:spPr bwMode="auto">
          <a:xfrm rot="5779502">
            <a:off x="4643438" y="-28575"/>
            <a:ext cx="249237" cy="3675063"/>
          </a:xfrm>
          <a:prstGeom prst="downArrow">
            <a:avLst>
              <a:gd name="adj1" fmla="val 50000"/>
              <a:gd name="adj2" fmla="val 111545"/>
            </a:avLst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</p:spPr>
        <p:txBody>
          <a:bodyPr vert="eaVert" lIns="59765" tIns="29883" rIns="59765" bIns="29883" anchor="ctr"/>
          <a:lstStyle/>
          <a:p>
            <a:pPr algn="ctr" defTabSz="596900"/>
            <a:endParaRPr lang="ru-RU" sz="800">
              <a:solidFill>
                <a:srgbClr val="10253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844675"/>
            <a:ext cx="557212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0" name="Группа 5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27661" name="Рисунок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2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27663" name="Рисунок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77"/>
            <p:cNvSpPr txBox="1"/>
            <p:nvPr/>
          </p:nvSpPr>
          <p:spPr>
            <a:xfrm>
              <a:off x="1829607" y="193405"/>
              <a:ext cx="6922377" cy="5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</a:rPr>
                <a:t>Приемка </a:t>
              </a: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исполнительной документации для ведения Сводного плана</a:t>
              </a:r>
            </a:p>
            <a:p>
              <a:pPr>
                <a:defRPr/>
              </a:pP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подземных коммуникаций и сооружений в городе </a:t>
              </a: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</a:rPr>
                <a:t>Москве</a:t>
              </a:r>
              <a:endParaRPr lang="ru-RU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99592" y="1040856"/>
            <a:ext cx="5112567" cy="6599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77800" lvl="2">
              <a:defRPr/>
            </a:pPr>
            <a:r>
              <a:rPr lang="ru-RU" altLang="ru-RU" b="1" dirty="0">
                <a:solidFill>
                  <a:schemeClr val="bg1"/>
                </a:solidFill>
              </a:rPr>
              <a:t>ПРИМЕР ПОДАЧИ ЗАЯВКИ ИЗ ЛИЧНОГО КАБИНЕТА «ЮРИДИЧЕСКОГО ЛИЦА»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27654" name="Прямоугольник 14"/>
          <p:cNvSpPr>
            <a:spLocks noChangeArrowheads="1"/>
          </p:cNvSpPr>
          <p:nvPr/>
        </p:nvSpPr>
        <p:spPr bwMode="auto">
          <a:xfrm>
            <a:off x="6227763" y="3644900"/>
            <a:ext cx="2592387" cy="2170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i="1">
                <a:solidFill>
                  <a:srgbClr val="C00000"/>
                </a:solidFill>
              </a:rPr>
              <a:t>В случае оформления запроса представителем заявителя необходимо прикрепить документы, подтверждающие его полномочия представлять интересы заявителя</a:t>
            </a:r>
          </a:p>
          <a:p>
            <a:endParaRPr lang="ru-RU" sz="1500" i="1">
              <a:solidFill>
                <a:srgbClr val="C00000"/>
              </a:solidFill>
            </a:endParaRPr>
          </a:p>
        </p:txBody>
      </p:sp>
      <p:sp>
        <p:nvSpPr>
          <p:cNvPr id="27655" name="Прямоугольник 1"/>
          <p:cNvSpPr>
            <a:spLocks noChangeArrowheads="1"/>
          </p:cNvSpPr>
          <p:nvPr/>
        </p:nvSpPr>
        <p:spPr bwMode="auto">
          <a:xfrm>
            <a:off x="6227763" y="1042988"/>
            <a:ext cx="2665412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i="1">
                <a:solidFill>
                  <a:srgbClr val="C00000"/>
                </a:solidFill>
              </a:rPr>
              <a:t>В качестве заявителей могут выступать </a:t>
            </a:r>
            <a:r>
              <a:rPr lang="ru-RU" sz="1500" b="1" i="1">
                <a:solidFill>
                  <a:srgbClr val="C00000"/>
                </a:solidFill>
              </a:rPr>
              <a:t>физические лица</a:t>
            </a:r>
            <a:r>
              <a:rPr lang="ru-RU" sz="1500" i="1">
                <a:solidFill>
                  <a:srgbClr val="C00000"/>
                </a:solidFill>
              </a:rPr>
              <a:t>, </a:t>
            </a:r>
            <a:br>
              <a:rPr lang="ru-RU" sz="1500" i="1">
                <a:solidFill>
                  <a:srgbClr val="C00000"/>
                </a:solidFill>
              </a:rPr>
            </a:br>
            <a:r>
              <a:rPr lang="ru-RU" sz="1500" i="1">
                <a:solidFill>
                  <a:srgbClr val="C00000"/>
                </a:solidFill>
              </a:rPr>
              <a:t>в том числе зарегистрированные в качестве </a:t>
            </a:r>
            <a:r>
              <a:rPr lang="ru-RU" sz="1500" b="1" i="1">
                <a:solidFill>
                  <a:srgbClr val="C00000"/>
                </a:solidFill>
              </a:rPr>
              <a:t>индивидуальных предпринимателей</a:t>
            </a:r>
            <a:r>
              <a:rPr lang="ru-RU" sz="1500" i="1">
                <a:solidFill>
                  <a:srgbClr val="C00000"/>
                </a:solidFill>
              </a:rPr>
              <a:t>, </a:t>
            </a:r>
            <a:br>
              <a:rPr lang="ru-RU" sz="1500" i="1">
                <a:solidFill>
                  <a:srgbClr val="C00000"/>
                </a:solidFill>
              </a:rPr>
            </a:br>
            <a:r>
              <a:rPr lang="ru-RU" sz="1500" i="1">
                <a:solidFill>
                  <a:srgbClr val="C00000"/>
                </a:solidFill>
              </a:rPr>
              <a:t>и </a:t>
            </a:r>
            <a:r>
              <a:rPr lang="ru-RU" sz="1500" b="1" i="1">
                <a:solidFill>
                  <a:srgbClr val="C00000"/>
                </a:solidFill>
              </a:rPr>
              <a:t>юридические лица</a:t>
            </a:r>
            <a:r>
              <a:rPr lang="ru-RU" sz="1500" i="1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981075"/>
            <a:ext cx="7129462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4" name="Группа 4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28682" name="Рисунок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3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28684" name="Рисунок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77"/>
            <p:cNvSpPr txBox="1"/>
            <p:nvPr/>
          </p:nvSpPr>
          <p:spPr>
            <a:xfrm>
              <a:off x="1829607" y="193405"/>
              <a:ext cx="6922377" cy="5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</a:rPr>
                <a:t>Приемка </a:t>
              </a: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исполнительной документации для ведения Сводного плана</a:t>
              </a:r>
            </a:p>
            <a:p>
              <a:pPr>
                <a:defRPr/>
              </a:pP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подземных коммуникаций и сооружений в городе </a:t>
              </a: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</a:rPr>
                <a:t>Москве</a:t>
              </a:r>
              <a:endParaRPr lang="ru-RU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8675" name="Line 12"/>
          <p:cNvSpPr>
            <a:spLocks noChangeShapeType="1"/>
          </p:cNvSpPr>
          <p:nvPr/>
        </p:nvSpPr>
        <p:spPr bwMode="auto">
          <a:xfrm flipV="1">
            <a:off x="1001713" y="1700213"/>
            <a:ext cx="917575" cy="4333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76" name="Прямоугольник 1"/>
          <p:cNvSpPr>
            <a:spLocks noChangeArrowheads="1"/>
          </p:cNvSpPr>
          <p:nvPr/>
        </p:nvSpPr>
        <p:spPr bwMode="auto">
          <a:xfrm>
            <a:off x="195263" y="2276475"/>
            <a:ext cx="17240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solidFill>
                  <a:srgbClr val="C00000"/>
                </a:solidFill>
              </a:rPr>
              <a:t>В случае оформления запроса уполномоченным на подачу запроса сотрудником организации необходимо прикрепить документы, подтверждающие его полномочия на подачу запроса от имени организации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33663"/>
            <a:ext cx="7777163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052513"/>
            <a:ext cx="4284662" cy="1233487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9699" name="Line 12"/>
          <p:cNvSpPr>
            <a:spLocks noChangeShapeType="1"/>
          </p:cNvSpPr>
          <p:nvPr/>
        </p:nvSpPr>
        <p:spPr bwMode="auto">
          <a:xfrm flipH="1" flipV="1">
            <a:off x="7380288" y="2420938"/>
            <a:ext cx="0" cy="15081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6258" name="Rectangle 4"/>
          <p:cNvSpPr>
            <a:spLocks noChangeArrowheads="1"/>
          </p:cNvSpPr>
          <p:nvPr/>
        </p:nvSpPr>
        <p:spPr bwMode="auto">
          <a:xfrm>
            <a:off x="683568" y="1052513"/>
            <a:ext cx="3517996" cy="12334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1600" b="1" dirty="0">
                <a:solidFill>
                  <a:schemeClr val="bg1"/>
                </a:solidFill>
              </a:rPr>
              <a:t>ВЫБОР ЦЕЛИ ОБРАЩЕНИЯ </a:t>
            </a:r>
            <a:br>
              <a:rPr lang="ru-RU" altLang="ru-RU" sz="1600" b="1" dirty="0">
                <a:solidFill>
                  <a:schemeClr val="bg1"/>
                </a:solidFill>
              </a:rPr>
            </a:br>
            <a:r>
              <a:rPr lang="ru-RU" altLang="ru-RU" sz="1600" b="1" dirty="0">
                <a:solidFill>
                  <a:schemeClr val="bg1"/>
                </a:solidFill>
              </a:rPr>
              <a:t>И ВВОД ИНФОРМАЦИИ ОБ ОБЪЕКТЕ СТРОИТЕЛЬТСВА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grpSp>
        <p:nvGrpSpPr>
          <p:cNvPr id="29703" name="Группа 6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29709" name="Рисунок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0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29711" name="Рисунок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77"/>
            <p:cNvSpPr txBox="1"/>
            <p:nvPr/>
          </p:nvSpPr>
          <p:spPr>
            <a:xfrm>
              <a:off x="1829607" y="193405"/>
              <a:ext cx="7023847" cy="5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</a:rPr>
                <a:t>Цель обращения: приемка исполнительных чертежей построенных (реконструированных) подземных коммуникаций и сооружений</a:t>
              </a:r>
              <a:endParaRPr lang="ru-RU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942975"/>
            <a:ext cx="5813425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787650"/>
            <a:ext cx="4465638" cy="258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4221163"/>
            <a:ext cx="4319587" cy="2192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4" name="Line 12"/>
          <p:cNvSpPr>
            <a:spLocks noChangeShapeType="1"/>
          </p:cNvSpPr>
          <p:nvPr/>
        </p:nvSpPr>
        <p:spPr bwMode="auto">
          <a:xfrm flipH="1">
            <a:off x="2987675" y="2068513"/>
            <a:ext cx="2016125" cy="8556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25" name="Line 12"/>
          <p:cNvSpPr>
            <a:spLocks noChangeShapeType="1"/>
          </p:cNvSpPr>
          <p:nvPr/>
        </p:nvSpPr>
        <p:spPr bwMode="auto">
          <a:xfrm>
            <a:off x="5724525" y="2497138"/>
            <a:ext cx="647700" cy="15827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6258" name="Rectangle 4"/>
          <p:cNvSpPr>
            <a:spLocks noChangeArrowheads="1"/>
          </p:cNvSpPr>
          <p:nvPr/>
        </p:nvSpPr>
        <p:spPr bwMode="auto">
          <a:xfrm>
            <a:off x="452867" y="1039208"/>
            <a:ext cx="2246925" cy="14536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1600" b="1" dirty="0">
                <a:solidFill>
                  <a:schemeClr val="bg1"/>
                </a:solidFill>
              </a:rPr>
              <a:t>ВВОД ИНФОРМАЦИИ ОБ АДРЕСЕ </a:t>
            </a:r>
            <a:br>
              <a:rPr lang="ru-RU" altLang="ru-RU" sz="1600" b="1" dirty="0">
                <a:solidFill>
                  <a:schemeClr val="bg1"/>
                </a:solidFill>
              </a:rPr>
            </a:br>
            <a:r>
              <a:rPr lang="ru-RU" altLang="ru-RU" sz="1600" b="1" dirty="0">
                <a:solidFill>
                  <a:schemeClr val="bg1"/>
                </a:solidFill>
              </a:rPr>
              <a:t>ИЛИ </a:t>
            </a:r>
            <a:br>
              <a:rPr lang="ru-RU" altLang="ru-RU" sz="1600" b="1" dirty="0">
                <a:solidFill>
                  <a:schemeClr val="bg1"/>
                </a:solidFill>
              </a:rPr>
            </a:br>
            <a:r>
              <a:rPr lang="ru-RU" altLang="ru-RU" sz="1600" b="1" dirty="0">
                <a:solidFill>
                  <a:schemeClr val="bg1"/>
                </a:solidFill>
              </a:rPr>
              <a:t>АДРЕСНОМ ОРИЕНТИРЕ ОБЪЕКТА</a:t>
            </a:r>
          </a:p>
        </p:txBody>
      </p:sp>
      <p:grpSp>
        <p:nvGrpSpPr>
          <p:cNvPr id="30729" name="Группа 8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30735" name="Рисунок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6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30737" name="Рисунок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77"/>
            <p:cNvSpPr txBox="1"/>
            <p:nvPr/>
          </p:nvSpPr>
          <p:spPr>
            <a:xfrm>
              <a:off x="1829607" y="260131"/>
              <a:ext cx="6922377" cy="31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Сведения об адресе </a:t>
              </a: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</a:rPr>
                <a:t>или адресном ориентире объекта</a:t>
              </a:r>
              <a:endParaRPr lang="ru-RU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733550"/>
            <a:ext cx="8001000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700213"/>
            <a:ext cx="3005138" cy="19939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174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0900" y="3860800"/>
            <a:ext cx="3033713" cy="2009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1748" name="Line 12"/>
          <p:cNvSpPr>
            <a:spLocks noChangeShapeType="1"/>
          </p:cNvSpPr>
          <p:nvPr/>
        </p:nvSpPr>
        <p:spPr bwMode="auto">
          <a:xfrm flipV="1">
            <a:off x="4716463" y="1916113"/>
            <a:ext cx="1223962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49" name="Line 12"/>
          <p:cNvSpPr>
            <a:spLocks noChangeShapeType="1"/>
          </p:cNvSpPr>
          <p:nvPr/>
        </p:nvSpPr>
        <p:spPr bwMode="auto">
          <a:xfrm>
            <a:off x="4572000" y="2924175"/>
            <a:ext cx="1295400" cy="1008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6258" name="Rectangle 4"/>
          <p:cNvSpPr>
            <a:spLocks noChangeArrowheads="1"/>
          </p:cNvSpPr>
          <p:nvPr/>
        </p:nvSpPr>
        <p:spPr bwMode="auto">
          <a:xfrm>
            <a:off x="553326" y="871790"/>
            <a:ext cx="8388036" cy="654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1600" b="1" dirty="0">
                <a:solidFill>
                  <a:schemeClr val="bg1"/>
                </a:solidFill>
              </a:rPr>
              <a:t>ВВОД ИНФОРМАЦИИ </a:t>
            </a:r>
            <a:br>
              <a:rPr lang="ru-RU" altLang="ru-RU" sz="1600" b="1" dirty="0">
                <a:solidFill>
                  <a:schemeClr val="bg1"/>
                </a:solidFill>
              </a:rPr>
            </a:br>
            <a:r>
              <a:rPr lang="ru-RU" altLang="ru-RU" sz="1600" b="1" dirty="0">
                <a:solidFill>
                  <a:schemeClr val="bg1"/>
                </a:solidFill>
              </a:rPr>
              <a:t>О КОММУНИКАЦИЯХ/ПОДЗЕМНЫХ СООРУЖЕНИЯХ ОБЪЕКТА СТРОИТЕЛЬСТВА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grpSp>
        <p:nvGrpSpPr>
          <p:cNvPr id="31753" name="Группа 8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31759" name="Рисунок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0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31761" name="Рисунок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77"/>
            <p:cNvSpPr txBox="1"/>
            <p:nvPr/>
          </p:nvSpPr>
          <p:spPr>
            <a:xfrm>
              <a:off x="1829607" y="193405"/>
              <a:ext cx="6922377" cy="5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</a:rPr>
                <a:t>Приемка </a:t>
              </a: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исполнительной документации для ведения Сводного плана</a:t>
              </a:r>
            </a:p>
            <a:p>
              <a:pPr>
                <a:defRPr/>
              </a:pP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подземных коммуникаций и сооружений в городе </a:t>
              </a: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</a:rPr>
                <a:t>Москве</a:t>
              </a:r>
              <a:endParaRPr lang="ru-RU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76898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5784850"/>
            <a:ext cx="7556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13"/>
          <p:cNvSpPr>
            <a:spLocks noChangeArrowheads="1"/>
          </p:cNvSpPr>
          <p:nvPr/>
        </p:nvSpPr>
        <p:spPr bwMode="auto">
          <a:xfrm>
            <a:off x="1547813" y="5988050"/>
            <a:ext cx="5040312" cy="431800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/>
              <a:t>Возможность множественного заполнения поля</a:t>
            </a:r>
          </a:p>
        </p:txBody>
      </p:sp>
      <p:pic>
        <p:nvPicPr>
          <p:cNvPr id="32772" name="Picture 10"/>
          <p:cNvPicPr>
            <a:picLocks noChangeAspect="1" noChangeArrowheads="1"/>
          </p:cNvPicPr>
          <p:nvPr/>
        </p:nvPicPr>
        <p:blipFill>
          <a:blip r:embed="rId4"/>
          <a:srcRect t="20737"/>
          <a:stretch>
            <a:fillRect/>
          </a:stretch>
        </p:blipFill>
        <p:spPr bwMode="auto">
          <a:xfrm>
            <a:off x="7019925" y="2674938"/>
            <a:ext cx="1979613" cy="6826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2773" name="Line 12"/>
          <p:cNvSpPr>
            <a:spLocks noChangeShapeType="1"/>
          </p:cNvSpPr>
          <p:nvPr/>
        </p:nvSpPr>
        <p:spPr bwMode="auto">
          <a:xfrm flipV="1">
            <a:off x="6516688" y="3041650"/>
            <a:ext cx="431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2774" name="Picture 12"/>
          <p:cNvPicPr>
            <a:picLocks noChangeAspect="1" noChangeArrowheads="1"/>
          </p:cNvPicPr>
          <p:nvPr/>
        </p:nvPicPr>
        <p:blipFill>
          <a:blip r:embed="rId5"/>
          <a:srcRect t="13298" b="-2"/>
          <a:stretch>
            <a:fillRect/>
          </a:stretch>
        </p:blipFill>
        <p:spPr bwMode="auto">
          <a:xfrm>
            <a:off x="7019925" y="3789363"/>
            <a:ext cx="1990725" cy="7762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2775" name="Picture 13"/>
          <p:cNvPicPr>
            <a:picLocks noChangeAspect="1" noChangeArrowheads="1"/>
          </p:cNvPicPr>
          <p:nvPr/>
        </p:nvPicPr>
        <p:blipFill>
          <a:blip r:embed="rId6"/>
          <a:srcRect t="17168"/>
          <a:stretch>
            <a:fillRect/>
          </a:stretch>
        </p:blipFill>
        <p:spPr bwMode="auto">
          <a:xfrm>
            <a:off x="7019925" y="5011738"/>
            <a:ext cx="1990725" cy="6905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2776" name="Line 12"/>
          <p:cNvSpPr>
            <a:spLocks noChangeShapeType="1"/>
          </p:cNvSpPr>
          <p:nvPr/>
        </p:nvSpPr>
        <p:spPr bwMode="auto">
          <a:xfrm flipV="1">
            <a:off x="6516688" y="4176713"/>
            <a:ext cx="431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77" name="Line 12"/>
          <p:cNvSpPr>
            <a:spLocks noChangeShapeType="1"/>
          </p:cNvSpPr>
          <p:nvPr/>
        </p:nvSpPr>
        <p:spPr bwMode="auto">
          <a:xfrm flipV="1">
            <a:off x="6488113" y="5373688"/>
            <a:ext cx="431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6258" name="Rectangle 4"/>
          <p:cNvSpPr>
            <a:spLocks noChangeArrowheads="1"/>
          </p:cNvSpPr>
          <p:nvPr/>
        </p:nvSpPr>
        <p:spPr bwMode="auto">
          <a:xfrm>
            <a:off x="611189" y="930106"/>
            <a:ext cx="8209283" cy="3270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1600" b="1" dirty="0">
                <a:solidFill>
                  <a:schemeClr val="bg1"/>
                </a:solidFill>
              </a:rPr>
              <a:t>Сведения о коммуникациях/подземных сооружениях объекта строительства</a:t>
            </a:r>
          </a:p>
        </p:txBody>
      </p:sp>
      <p:grpSp>
        <p:nvGrpSpPr>
          <p:cNvPr id="32781" name="Группа 12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32791" name="Рисунок 1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2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32793" name="Рисунок 18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77"/>
            <p:cNvSpPr txBox="1"/>
            <p:nvPr/>
          </p:nvSpPr>
          <p:spPr>
            <a:xfrm>
              <a:off x="1829607" y="193405"/>
              <a:ext cx="6922377" cy="5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</a:rPr>
                <a:t>Приемка </a:t>
              </a: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исполнительной документации для ведения Сводного плана</a:t>
              </a:r>
            </a:p>
            <a:p>
              <a:pPr>
                <a:defRPr/>
              </a:pP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подземных коммуникаций и сооружений в городе </a:t>
              </a: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</a:rPr>
                <a:t>Москве</a:t>
              </a:r>
              <a:endParaRPr lang="ru-RU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32782" name="Line 12"/>
          <p:cNvSpPr>
            <a:spLocks noChangeShapeType="1"/>
          </p:cNvSpPr>
          <p:nvPr/>
        </p:nvSpPr>
        <p:spPr bwMode="auto">
          <a:xfrm flipV="1">
            <a:off x="6659563" y="5876925"/>
            <a:ext cx="576262" cy="3270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6997700" y="1989138"/>
            <a:ext cx="1990725" cy="431800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Выбор из справочника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784" name="Line 12"/>
          <p:cNvSpPr>
            <a:spLocks noChangeShapeType="1"/>
          </p:cNvSpPr>
          <p:nvPr/>
        </p:nvSpPr>
        <p:spPr bwMode="auto">
          <a:xfrm>
            <a:off x="6056313" y="1916113"/>
            <a:ext cx="863600" cy="1444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5" name="Line 12"/>
          <p:cNvSpPr>
            <a:spLocks noChangeShapeType="1"/>
          </p:cNvSpPr>
          <p:nvPr/>
        </p:nvSpPr>
        <p:spPr bwMode="auto">
          <a:xfrm flipV="1">
            <a:off x="6056313" y="2312988"/>
            <a:ext cx="892175" cy="1079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350963"/>
            <a:ext cx="8351838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359025"/>
            <a:ext cx="2124075" cy="18621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3795" name="Line 12"/>
          <p:cNvSpPr>
            <a:spLocks noChangeShapeType="1"/>
          </p:cNvSpPr>
          <p:nvPr/>
        </p:nvSpPr>
        <p:spPr bwMode="auto">
          <a:xfrm flipV="1">
            <a:off x="6443663" y="3429000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379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9763" y="4508500"/>
            <a:ext cx="2046287" cy="8191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3797" name="Line 12"/>
          <p:cNvSpPr>
            <a:spLocks noChangeShapeType="1"/>
          </p:cNvSpPr>
          <p:nvPr/>
        </p:nvSpPr>
        <p:spPr bwMode="auto">
          <a:xfrm>
            <a:off x="6443663" y="4508500"/>
            <a:ext cx="504825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798" name="Line 12"/>
          <p:cNvSpPr>
            <a:spLocks noChangeShapeType="1"/>
          </p:cNvSpPr>
          <p:nvPr/>
        </p:nvSpPr>
        <p:spPr bwMode="auto">
          <a:xfrm flipV="1">
            <a:off x="6443663" y="5157788"/>
            <a:ext cx="504825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3799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5643563"/>
            <a:ext cx="106203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13"/>
          <p:cNvSpPr>
            <a:spLocks noChangeArrowheads="1"/>
          </p:cNvSpPr>
          <p:nvPr/>
        </p:nvSpPr>
        <p:spPr bwMode="auto">
          <a:xfrm>
            <a:off x="1619250" y="5807075"/>
            <a:ext cx="5329238" cy="7905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solidFill>
                  <a:srgbClr val="C00000"/>
                </a:solidFill>
              </a:rPr>
              <a:t>При выборе подвида коммуникации </a:t>
            </a:r>
            <a:r>
              <a:rPr lang="ru-RU" sz="1600" b="1">
                <a:solidFill>
                  <a:srgbClr val="C00000"/>
                </a:solidFill>
              </a:rPr>
              <a:t>«Трубы ГНБ»</a:t>
            </a:r>
            <a:endParaRPr lang="ru-RU" sz="1600">
              <a:solidFill>
                <a:srgbClr val="C00000"/>
              </a:solidFill>
            </a:endParaRPr>
          </a:p>
          <a:p>
            <a:pPr algn="ctr"/>
            <a:r>
              <a:rPr lang="ru-RU" sz="1600">
                <a:solidFill>
                  <a:srgbClr val="C00000"/>
                </a:solidFill>
              </a:rPr>
              <a:t>необходимо прикрепить </a:t>
            </a:r>
            <a:r>
              <a:rPr lang="ru-RU" sz="1600" b="1">
                <a:solidFill>
                  <a:srgbClr val="C00000"/>
                </a:solidFill>
              </a:rPr>
              <a:t>протоколы бурения</a:t>
            </a:r>
            <a:endParaRPr lang="ru-RU" sz="1600">
              <a:solidFill>
                <a:srgbClr val="C00000"/>
              </a:solidFill>
            </a:endParaRPr>
          </a:p>
        </p:txBody>
      </p:sp>
      <p:sp>
        <p:nvSpPr>
          <p:cNvPr id="33801" name="Line 12"/>
          <p:cNvSpPr>
            <a:spLocks noChangeShapeType="1"/>
          </p:cNvSpPr>
          <p:nvPr/>
        </p:nvSpPr>
        <p:spPr bwMode="auto">
          <a:xfrm>
            <a:off x="1687513" y="4918075"/>
            <a:ext cx="652462" cy="8159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6258" name="Rectangle 4"/>
          <p:cNvSpPr>
            <a:spLocks noChangeArrowheads="1"/>
          </p:cNvSpPr>
          <p:nvPr/>
        </p:nvSpPr>
        <p:spPr bwMode="auto">
          <a:xfrm>
            <a:off x="371297" y="950488"/>
            <a:ext cx="8593192" cy="3182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bg1"/>
                </a:solidFill>
              </a:rPr>
              <a:t>ДОКУМЕНТЫ, НЕОБХОДИМЫЕ ДЛЯ ПОЛУЧЕНИЯ УСЛУГИ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grpSp>
        <p:nvGrpSpPr>
          <p:cNvPr id="33805" name="Группа 12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33811" name="Рисунок 1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2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33813" name="Рисунок 1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77"/>
            <p:cNvSpPr txBox="1"/>
            <p:nvPr/>
          </p:nvSpPr>
          <p:spPr>
            <a:xfrm>
              <a:off x="1829607" y="193405"/>
              <a:ext cx="6922377" cy="5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</a:rPr>
                <a:t>Приемка </a:t>
              </a: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исполнительной документации для ведения Сводного плана</a:t>
              </a:r>
            </a:p>
            <a:p>
              <a:pPr>
                <a:defRPr/>
              </a:pP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подземных коммуникаций и сооружений в городе </a:t>
              </a: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</a:rPr>
                <a:t>Москве</a:t>
              </a:r>
              <a:endParaRPr lang="ru-RU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713" y="1824038"/>
            <a:ext cx="68103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589463"/>
            <a:ext cx="6527800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Line 12"/>
          <p:cNvSpPr>
            <a:spLocks noChangeShapeType="1"/>
          </p:cNvSpPr>
          <p:nvPr/>
        </p:nvSpPr>
        <p:spPr bwMode="auto">
          <a:xfrm flipH="1">
            <a:off x="7308850" y="974725"/>
            <a:ext cx="0" cy="1806575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6258" name="Rectangle 4"/>
          <p:cNvSpPr>
            <a:spLocks noChangeArrowheads="1"/>
          </p:cNvSpPr>
          <p:nvPr/>
        </p:nvSpPr>
        <p:spPr bwMode="auto">
          <a:xfrm>
            <a:off x="1067148" y="974750"/>
            <a:ext cx="5161036" cy="654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1600" b="1" dirty="0">
                <a:solidFill>
                  <a:schemeClr val="bg1"/>
                </a:solidFill>
              </a:rPr>
              <a:t>ВЫБОР ЦЕЛИ </a:t>
            </a:r>
            <a:r>
              <a:rPr lang="ru-RU" altLang="ru-RU" sz="1600" b="1" dirty="0">
                <a:solidFill>
                  <a:schemeClr val="bg1"/>
                </a:solidFill>
              </a:rPr>
              <a:t>ОБРАЩЕНИЯ, ВВОД </a:t>
            </a:r>
            <a:r>
              <a:rPr lang="ru-RU" altLang="ru-RU" sz="1600" b="1" dirty="0">
                <a:solidFill>
                  <a:schemeClr val="bg1"/>
                </a:solidFill>
              </a:rPr>
              <a:t>ИНФОРМАЦИИ ОБ ОБЪЕКТЕ СТРОИТЕЛЬТСВА</a:t>
            </a:r>
          </a:p>
        </p:txBody>
      </p:sp>
      <p:grpSp>
        <p:nvGrpSpPr>
          <p:cNvPr id="34823" name="Группа 6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34829" name="Рисунок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0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34831" name="Рисунок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77"/>
            <p:cNvSpPr txBox="1"/>
            <p:nvPr/>
          </p:nvSpPr>
          <p:spPr>
            <a:xfrm>
              <a:off x="1829607" y="193405"/>
              <a:ext cx="6922377" cy="5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Цель обращения: приемка исполнительных </a:t>
              </a: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</a:rPr>
                <a:t>схем подземных частей зданий и сооружений, постоянно закрепленных по окончании монтажа</a:t>
              </a:r>
              <a:endParaRPr lang="ru-RU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5759450" cy="3074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26" name="AutoShape 9"/>
          <p:cNvSpPr>
            <a:spLocks noChangeArrowheads="1"/>
          </p:cNvSpPr>
          <p:nvPr/>
        </p:nvSpPr>
        <p:spPr bwMode="auto">
          <a:xfrm>
            <a:off x="6156324" y="908050"/>
            <a:ext cx="2774951" cy="720725"/>
          </a:xfrm>
          <a:prstGeom prst="wedgeRectCallout">
            <a:avLst>
              <a:gd name="adj1" fmla="val -125150"/>
              <a:gd name="adj2" fmla="val 21219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Тип здания/сооружения:</a:t>
            </a: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- Жилое</a:t>
            </a:r>
            <a:r>
              <a:rPr lang="ru-RU" sz="1600" b="1" dirty="0">
                <a:solidFill>
                  <a:schemeClr val="bg1"/>
                </a:solidFill>
              </a:rPr>
              <a:t>; </a:t>
            </a: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- Не </a:t>
            </a:r>
            <a:r>
              <a:rPr lang="ru-RU" sz="1600" b="1" dirty="0">
                <a:solidFill>
                  <a:schemeClr val="bg1"/>
                </a:solidFill>
              </a:rPr>
              <a:t>жилое.</a:t>
            </a:r>
          </a:p>
        </p:txBody>
      </p:sp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773238"/>
            <a:ext cx="2232025" cy="1044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5846" name="Line 12"/>
          <p:cNvSpPr>
            <a:spLocks noChangeShapeType="1"/>
          </p:cNvSpPr>
          <p:nvPr/>
        </p:nvSpPr>
        <p:spPr bwMode="auto">
          <a:xfrm>
            <a:off x="4572000" y="1916113"/>
            <a:ext cx="1584325" cy="144462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584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270375"/>
            <a:ext cx="6840537" cy="233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3141663"/>
            <a:ext cx="1695450" cy="23431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584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5825" y="5661025"/>
            <a:ext cx="1743075" cy="9429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5850" name="Line 12"/>
          <p:cNvSpPr>
            <a:spLocks noChangeShapeType="1"/>
          </p:cNvSpPr>
          <p:nvPr/>
        </p:nvSpPr>
        <p:spPr bwMode="auto">
          <a:xfrm flipV="1">
            <a:off x="5938838" y="4581525"/>
            <a:ext cx="1225550" cy="792163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 flipV="1">
            <a:off x="5867400" y="6021388"/>
            <a:ext cx="1296988" cy="360362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35852" name="Группа 12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35858" name="Рисунок 1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9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35860" name="Рисунок 18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77"/>
            <p:cNvSpPr txBox="1"/>
            <p:nvPr/>
          </p:nvSpPr>
          <p:spPr>
            <a:xfrm>
              <a:off x="1829607" y="304615"/>
              <a:ext cx="6922377" cy="31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</a:rPr>
                <a:t>ДОКУМЕНТЫ, НЕОБХОДИМЫЕ ДЛЯ ПОЛУЧЕНИЯ УСЛУГИ</a:t>
              </a:r>
              <a:endParaRPr lang="ru-RU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95263" y="965200"/>
            <a:ext cx="8769350" cy="5607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72" tIns="29686" rIns="59372" bIns="29686"/>
          <a:lstStyle/>
          <a:p>
            <a:pPr>
              <a:defRPr/>
            </a:pPr>
            <a:endParaRPr lang="ru-RU" sz="1400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31813" y="6546850"/>
            <a:ext cx="8050212" cy="0"/>
          </a:xfrm>
          <a:prstGeom prst="line">
            <a:avLst/>
          </a:prstGeom>
          <a:ln>
            <a:solidFill>
              <a:srgbClr val="A8C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35" name="Группа 42"/>
          <p:cNvGrpSpPr>
            <a:grpSpLocks/>
          </p:cNvGrpSpPr>
          <p:nvPr/>
        </p:nvGrpSpPr>
        <p:grpSpPr bwMode="auto">
          <a:xfrm>
            <a:off x="7938" y="217488"/>
            <a:ext cx="9136062" cy="654050"/>
            <a:chOff x="8292" y="217110"/>
            <a:chExt cx="9897708" cy="654679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1516596" y="236178"/>
              <a:ext cx="8389404" cy="5291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8292" y="237767"/>
              <a:ext cx="1642452" cy="525968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8451" name="Рисунок 4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2" name="TextBox 77"/>
            <p:cNvSpPr txBox="1">
              <a:spLocks noChangeArrowheads="1"/>
            </p:cNvSpPr>
            <p:nvPr/>
          </p:nvSpPr>
          <p:spPr bwMode="auto">
            <a:xfrm>
              <a:off x="576965" y="313226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18453" name="Рисунок 5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87764" y="233690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Box 77"/>
            <p:cNvSpPr txBox="1"/>
            <p:nvPr/>
          </p:nvSpPr>
          <p:spPr>
            <a:xfrm>
              <a:off x="1867444" y="217110"/>
              <a:ext cx="6922377" cy="538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Приемка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исполнительной документации для ведения Сводного плана</a:t>
              </a:r>
            </a:p>
            <a:p>
              <a:pPr>
                <a:defRPr/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подземных коммуникаций и сооружений в городе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Москве</a:t>
              </a:r>
              <a:endParaRPr lang="ru-RU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430080" y="5196308"/>
            <a:ext cx="4048240" cy="105209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Общий срок</a:t>
            </a:r>
            <a:br>
              <a:rPr lang="ru-RU" dirty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предоставления государственной услуги</a:t>
            </a:r>
            <a:br>
              <a:rPr lang="ru-RU" dirty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7 рабочих дней.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1508" y="4619893"/>
            <a:ext cx="4285387" cy="3505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lnSpc>
                <a:spcPct val="80000"/>
              </a:lnSpc>
              <a:defRPr/>
            </a:pPr>
            <a:r>
              <a:rPr lang="ru-RU" b="1" cap="all" dirty="0">
                <a:solidFill>
                  <a:schemeClr val="bg1"/>
                </a:solidFill>
                <a:latin typeface="Arial Narrow" pitchFamily="34" charset="0"/>
              </a:rPr>
              <a:t>Срок </a:t>
            </a:r>
            <a:r>
              <a:rPr lang="ru-RU" b="1" cap="all" dirty="0">
                <a:solidFill>
                  <a:schemeClr val="bg1"/>
                </a:solidFill>
                <a:latin typeface="Arial Narrow" pitchFamily="34" charset="0"/>
              </a:rPr>
              <a:t>предоставления</a:t>
            </a:r>
            <a:endParaRPr lang="ru-RU" b="1" cap="all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29870" y="5196308"/>
            <a:ext cx="4048240" cy="105209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Предоставление государственной услуги осуществляется бесплатно.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11296" y="4619893"/>
            <a:ext cx="4285387" cy="3505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lnSpc>
                <a:spcPct val="80000"/>
              </a:lnSpc>
              <a:defRPr/>
            </a:pPr>
            <a:r>
              <a:rPr lang="ru-RU" b="1" cap="all" dirty="0">
                <a:solidFill>
                  <a:schemeClr val="bg1"/>
                </a:solidFill>
                <a:latin typeface="Arial Narrow" pitchFamily="34" charset="0"/>
              </a:rPr>
              <a:t>ПЛАТА ЗА предоставление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30080" y="1073150"/>
            <a:ext cx="8348030" cy="1563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В соответствии с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постановлением Правительства Москвы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от 31 октября 2017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г.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№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806-ПП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с 01.02.2018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Москомархитектурой предоставляется государственная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услуга города Москвы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Приёмка исполнительной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документации для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ведения Сводного плана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подземных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коммуникаций и сооружений в городе Москве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30080" y="2780928"/>
            <a:ext cx="8348030" cy="172819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Прием заявлений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и выдача документов производится </a:t>
            </a:r>
            <a:br>
              <a:rPr lang="ru-RU" b="1" dirty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службой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«Одного окна» Москомархитектуры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по адресу: Триумфальная пл., д. 1, Москва, 125047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Телефон: +7(499) 250-03-98, (499) 251-65-61, (499) 251-39-04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Информация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о порядке предоставления размещена на сайте Москомархитектуры: </a:t>
            </a:r>
            <a:r>
              <a:rPr lang="en-US" dirty="0">
                <a:solidFill>
                  <a:srgbClr val="002060"/>
                </a:solidFill>
                <a:latin typeface="Arial Narrow" pitchFamily="34" charset="0"/>
              </a:rPr>
              <a:t>www.mos.ru/mka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1146175"/>
            <a:ext cx="4283075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789363"/>
            <a:ext cx="4284662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9850" y="1052513"/>
            <a:ext cx="181768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5373688"/>
            <a:ext cx="846137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9" name="Группа 7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36875" name="Рисунок 1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6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36877" name="Рисунок 1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77"/>
            <p:cNvSpPr txBox="1"/>
            <p:nvPr/>
          </p:nvSpPr>
          <p:spPr>
            <a:xfrm>
              <a:off x="1829607" y="193405"/>
              <a:ext cx="6922377" cy="5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ПРИМЕР ИСПОЛНИТЕЛЬНОЙ </a:t>
              </a: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</a:rPr>
                <a:t>ДОКУМЕНТАЦИИ</a:t>
              </a:r>
              <a:endParaRPr lang="ru-RU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>
                <a:defRPr/>
              </a:pP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ИСПОЛНИТЕЛЬНЫЙ ЧЕРТЁЖ (РАСТР)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836613"/>
            <a:ext cx="776922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0" name="Группа 4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37896" name="Рисунок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7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37898" name="Рисунок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77"/>
            <p:cNvSpPr txBox="1"/>
            <p:nvPr/>
          </p:nvSpPr>
          <p:spPr>
            <a:xfrm>
              <a:off x="1829607" y="193405"/>
              <a:ext cx="6922377" cy="5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ПРИМЕР ИСПОЛНИТЕЛЬНОЙ ДОКУМЕНТАЦИИ</a:t>
              </a:r>
            </a:p>
            <a:p>
              <a:pPr>
                <a:defRPr/>
              </a:pP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</a:rPr>
                <a:t>ИСПОЛНИТЕЛЬНЫЙ </a:t>
              </a: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ЧЕРТЁЖ (ВЕКТОР)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7"/>
          <p:cNvPicPr>
            <a:picLocks noChangeAspect="1" noChangeArrowheads="1"/>
          </p:cNvPicPr>
          <p:nvPr/>
        </p:nvPicPr>
        <p:blipFill>
          <a:blip r:embed="rId2"/>
          <a:srcRect b="2451"/>
          <a:stretch>
            <a:fillRect/>
          </a:stretch>
        </p:blipFill>
        <p:spPr bwMode="auto">
          <a:xfrm>
            <a:off x="1258888" y="908050"/>
            <a:ext cx="6697662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4" name="Группа 4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38920" name="Рисунок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1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38922" name="Рисунок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77"/>
            <p:cNvSpPr txBox="1"/>
            <p:nvPr/>
          </p:nvSpPr>
          <p:spPr>
            <a:xfrm>
              <a:off x="1829607" y="193405"/>
              <a:ext cx="6922377" cy="5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ПРИМЕР ИСПОЛНИТЕЛЬНОЙ ДОКУМЕНТАЦИИ</a:t>
              </a:r>
            </a:p>
            <a:p>
              <a:pPr>
                <a:defRPr/>
              </a:pP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</a:rPr>
                <a:t>ИСПОЛНИТЕЛЬНАЯ СХЕМА (ВЕКТОР</a:t>
              </a: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)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Группа 5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39948" name="Рисунок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9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39950" name="Рисунок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77"/>
            <p:cNvSpPr txBox="1"/>
            <p:nvPr/>
          </p:nvSpPr>
          <p:spPr>
            <a:xfrm>
              <a:off x="1829607" y="304615"/>
              <a:ext cx="6922377" cy="31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</a:rPr>
                <a:t>Результат предоставления государственной услуги</a:t>
              </a:r>
              <a:endParaRPr lang="ru-RU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100" y="1268413"/>
            <a:ext cx="40417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724400"/>
            <a:ext cx="388937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3150" y="1341438"/>
            <a:ext cx="3719513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9050" y="4868863"/>
            <a:ext cx="3576638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52963" y="5619750"/>
            <a:ext cx="44608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6"/>
          <p:cNvSpPr>
            <a:spLocks noChangeArrowheads="1"/>
          </p:cNvSpPr>
          <p:nvPr/>
        </p:nvSpPr>
        <p:spPr bwMode="auto">
          <a:xfrm>
            <a:off x="349372" y="1916832"/>
            <a:ext cx="8353425" cy="424877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 algn="just">
              <a:spcBef>
                <a:spcPts val="600"/>
              </a:spcBef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.	Оформление исполнительной документации, независимо от формы представления (вектор/растр), должно соответствовать требованиям:</a:t>
            </a:r>
          </a:p>
          <a:p>
            <a:pPr marL="1074738" lvl="1" algn="just">
              <a:spcBef>
                <a:spcPts val="600"/>
              </a:spcBef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- СП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126.13330.2012 «СНиП 3.01.03-84 «Геодезические работы в строительстве» (для исполнительных чертежей);</a:t>
            </a:r>
          </a:p>
          <a:p>
            <a:pPr marL="1074738" lvl="1" algn="just">
              <a:spcBef>
                <a:spcPts val="600"/>
              </a:spcBef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- ГОСТ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 51872-2002 «Документация исполнительная геодезическая. Правила выполнения» (для исполнительных схем).</a:t>
            </a:r>
          </a:p>
          <a:p>
            <a:pPr lvl="1" algn="just">
              <a:spcBef>
                <a:spcPts val="600"/>
              </a:spcBef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2.	Цифровое описание графических элементов должно обеспечивать единый подход к формированию исполнительной документации в  М:1:500 различными исполнителями, а также однозначную интерпретацию существующих и обновляемых графических элементов.</a:t>
            </a:r>
          </a:p>
          <a:p>
            <a:pPr lvl="1" algn="just">
              <a:spcBef>
                <a:spcPts val="600"/>
              </a:spcBef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3.	Создаваемая исполнительная документация в векторном виде должна иметь Московскую городскую систему координат.</a:t>
            </a:r>
          </a:p>
          <a:p>
            <a:pPr lvl="1" algn="just">
              <a:spcBef>
                <a:spcPts val="600"/>
              </a:spcBef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4.	Основная единица измерения – метр, разрешающая способность - 1000 миллиметров в метре.</a:t>
            </a:r>
          </a:p>
        </p:txBody>
      </p:sp>
      <p:sp>
        <p:nvSpPr>
          <p:cNvPr id="96258" name="Rectangle 4"/>
          <p:cNvSpPr>
            <a:spLocks noChangeArrowheads="1"/>
          </p:cNvSpPr>
          <p:nvPr/>
        </p:nvSpPr>
        <p:spPr bwMode="auto">
          <a:xfrm>
            <a:off x="799921" y="1028734"/>
            <a:ext cx="7781815" cy="654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ТРЕБОВАНИЯ К ОФОРМЛЕНИЮ ИСПОЛНИТЕЛЬНОЙ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ДОКУМЕНТАЦИИ В ЦИФРОВОМ ВИДЕ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grpSp>
        <p:nvGrpSpPr>
          <p:cNvPr id="40965" name="Группа 4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40971" name="Рисунок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2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40973" name="Рисунок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77"/>
            <p:cNvSpPr txBox="1"/>
            <p:nvPr/>
          </p:nvSpPr>
          <p:spPr>
            <a:xfrm>
              <a:off x="1829607" y="193405"/>
              <a:ext cx="6922377" cy="5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</a:rPr>
                <a:t>Приемка </a:t>
              </a: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исполнительной документации для ведения Сводного плана</a:t>
              </a:r>
            </a:p>
            <a:p>
              <a:pPr>
                <a:defRPr/>
              </a:pP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подземных коммуникаций и сооружений в городе </a:t>
              </a: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</a:rPr>
                <a:t>Москве</a:t>
              </a:r>
              <a:endParaRPr lang="ru-RU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4"/>
          <p:cNvSpPr>
            <a:spLocks noChangeArrowheads="1"/>
          </p:cNvSpPr>
          <p:nvPr/>
        </p:nvSpPr>
        <p:spPr bwMode="auto">
          <a:xfrm>
            <a:off x="195263" y="1341438"/>
            <a:ext cx="8780462" cy="5445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lvl="1" indent="-177800" algn="just">
              <a:spcBef>
                <a:spcPts val="600"/>
              </a:spcBef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ru-RU" sz="1200" dirty="0"/>
              <a:t>1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.	При оцифровке разрешается использовать следующие геометрические типы элементов:</a:t>
            </a:r>
          </a:p>
          <a:p>
            <a:pPr marL="719138" lvl="1" indent="177800" algn="just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линия,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полилиния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мультилиния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;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719138" lvl="1" indent="177800" algn="just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замкнутый контур, эллипс; </a:t>
            </a:r>
          </a:p>
          <a:p>
            <a:pPr marL="719138" lvl="1" indent="177800" algn="just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точка, текст, блок/с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ell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, выноска.</a:t>
            </a:r>
          </a:p>
          <a:p>
            <a:pPr marL="355600" lvl="1" indent="-177800"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2.	Все вновь создаваемые графические элементы в части подземных коммуникаций и инженерного оборудования должны цифроваться в соответствии с цифровым классификатором, стилями линий и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мультилиний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, блоками/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cell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-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ами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, эталон которых будет выложен на портале. Топографическая подложка оцифровывается исполнителем в произвольном порядке в соответствии с условными обозначениями.</a:t>
            </a:r>
          </a:p>
          <a:p>
            <a:pPr marL="355600" lvl="1" indent="-177800" algn="just">
              <a:spcBef>
                <a:spcPts val="600"/>
              </a:spcBef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3.	Подземные коммуникации оцифровываются осевой непрерывной линией через центры выходов на поверхность (колодцы, решётки и т.п.). Могут прерываться в местах смены значений параметров или в инженерных устройствах типа коллектор, щит, футляр и т.п. если расположение коммуникации внутри устройства неизвестно.</a:t>
            </a:r>
          </a:p>
          <a:p>
            <a:pPr marL="355600" lvl="1" indent="-177800" algn="just">
              <a:spcBef>
                <a:spcPts val="600"/>
              </a:spcBef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4.	Показывать пересекающие трассу подземный коммуникации в плане и профиле, а так же указывать бездействующие подземные коммуникации согласно проекта.</a:t>
            </a:r>
          </a:p>
          <a:p>
            <a:pPr marL="355600" lvl="1" indent="-177800" algn="just">
              <a:spcBef>
                <a:spcPts val="600"/>
              </a:spcBef>
              <a:spcAft>
                <a:spcPts val="0"/>
              </a:spcAft>
              <a:buFont typeface="Times New Roman" pitchFamily="18" charset="0"/>
              <a:buAutoNum type="arabicPeriod" startAt="5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Характеристики  подземных коммуникаций и устройств (диаметры, сечения, количество и т.п.) оцифровываются элементом «выноска» с привязкой к осевой линии. </a:t>
            </a:r>
          </a:p>
          <a:p>
            <a:pPr marL="355600" lvl="1" indent="-177800" algn="just">
              <a:spcBef>
                <a:spcPts val="600"/>
              </a:spcBef>
              <a:spcAft>
                <a:spcPts val="0"/>
              </a:spcAft>
              <a:buFont typeface="Times New Roman" pitchFamily="18" charset="0"/>
              <a:buAutoNum type="arabicPeriod" startAt="5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Высотные отметки оцифровываются также элементом «выноска» с привязкой к центрам выходов на поверхность, местам выхода подземной коммуникации из инженерного устройства или к точкам смены направления коммуникации с расположением текста выноски параллельно той коммуникации, которой они принадлежат.</a:t>
            </a:r>
          </a:p>
          <a:p>
            <a:pPr marL="355600" lvl="1" indent="-177800" algn="just">
              <a:spcBef>
                <a:spcPts val="600"/>
              </a:spcBef>
              <a:spcAft>
                <a:spcPts val="0"/>
              </a:spcAft>
              <a:buFont typeface="Times New Roman" pitchFamily="18" charset="0"/>
              <a:buAutoNum type="arabicPeriod" startAt="5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Ширина между офсетами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мультилиний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должна соответствовать реальному значению диаметра/канала/… подземной коммуникации.</a:t>
            </a:r>
          </a:p>
          <a:p>
            <a:pPr marL="355600" lvl="1" indent="-177800" algn="just">
              <a:spcBef>
                <a:spcPts val="600"/>
              </a:spcBef>
              <a:spcAft>
                <a:spcPts val="0"/>
              </a:spcAft>
              <a:buFont typeface="Times New Roman" pitchFamily="18" charset="0"/>
              <a:buAutoNum type="arabicPeriod" startAt="5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Топографическая часть в векторных файлах не должна по классификации пересекаться с подземными коммуникациями.</a:t>
            </a:r>
          </a:p>
        </p:txBody>
      </p:sp>
      <p:sp>
        <p:nvSpPr>
          <p:cNvPr id="96258" name="Rectangle 4"/>
          <p:cNvSpPr>
            <a:spLocks noChangeArrowheads="1"/>
          </p:cNvSpPr>
          <p:nvPr/>
        </p:nvSpPr>
        <p:spPr bwMode="auto">
          <a:xfrm>
            <a:off x="467545" y="908720"/>
            <a:ext cx="8508414" cy="3600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РЕКОМЕНДАЦИИ К ОФОРМЛЕНИЮ ИСПОЛНИТЕЛЬНОЙ ДОКУМЕНТАЦИИ В ЦИФРОВОМ ВИДЕ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grpSp>
        <p:nvGrpSpPr>
          <p:cNvPr id="41989" name="Группа 4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41995" name="Рисунок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6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41997" name="Рисунок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77"/>
            <p:cNvSpPr txBox="1"/>
            <p:nvPr/>
          </p:nvSpPr>
          <p:spPr>
            <a:xfrm>
              <a:off x="1829607" y="193405"/>
              <a:ext cx="6922377" cy="5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</a:rPr>
                <a:t>Приемка </a:t>
              </a: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исполнительной документации для ведения Сводного плана</a:t>
              </a:r>
            </a:p>
            <a:p>
              <a:pPr>
                <a:defRPr/>
              </a:pP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подземных коммуникаций и сооружений в городе </a:t>
              </a: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</a:rPr>
                <a:t>Москве</a:t>
              </a:r>
              <a:endParaRPr lang="ru-RU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916113"/>
            <a:ext cx="6059488" cy="4551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3010" name="Группа 5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43019" name="Рисунок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0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43021" name="Рисунок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77"/>
            <p:cNvSpPr txBox="1"/>
            <p:nvPr/>
          </p:nvSpPr>
          <p:spPr>
            <a:xfrm>
              <a:off x="1829607" y="193405"/>
              <a:ext cx="6922377" cy="5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РЕКОМЕНДАЦИИ К ОФОРМЛЕНИЮ ИСПОЛНИТЕЛЬНОЙ ДОКУМЕНТАЦИИ В ЦИФРОВОМ ВИДЕ</a:t>
              </a:r>
            </a:p>
          </p:txBody>
        </p:sp>
      </p:grpSp>
      <p:sp>
        <p:nvSpPr>
          <p:cNvPr id="33796" name="Rectangle 14"/>
          <p:cNvSpPr>
            <a:spLocks noChangeArrowheads="1"/>
          </p:cNvSpPr>
          <p:nvPr/>
        </p:nvSpPr>
        <p:spPr bwMode="auto">
          <a:xfrm>
            <a:off x="366277" y="1052736"/>
            <a:ext cx="3989699" cy="259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77800" lvl="1">
              <a:defRPr/>
            </a:pPr>
            <a:r>
              <a:rPr lang="ru-RU" b="1" dirty="0">
                <a:solidFill>
                  <a:schemeClr val="bg1"/>
                </a:solidFill>
              </a:rPr>
              <a:t>ПРИ ОЦИФРОВКЕ РАЗРЕШАЕТСЯ ИСПОЛЬЗОВАТЬ СЛЕДУЮЩИЕ ГЕОМЕТРИЧЕСКИЕ ТИПЫ ЭЛЕМЕНТОВ:</a:t>
            </a:r>
          </a:p>
          <a:p>
            <a:pPr marL="177800" lvl="1"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 marL="463550" lvl="1" indent="-285750">
              <a:buFontTx/>
              <a:buChar char="-"/>
              <a:defRPr/>
            </a:pPr>
            <a:r>
              <a:rPr lang="ru-RU" b="1" dirty="0">
                <a:solidFill>
                  <a:schemeClr val="bg1"/>
                </a:solidFill>
              </a:rPr>
              <a:t>линия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полилиния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мультилиния</a:t>
            </a:r>
            <a:r>
              <a:rPr lang="en-US" b="1" dirty="0">
                <a:solidFill>
                  <a:schemeClr val="bg1"/>
                </a:solidFill>
              </a:rPr>
              <a:t>;</a:t>
            </a:r>
            <a:endParaRPr lang="ru-RU" b="1" dirty="0">
              <a:solidFill>
                <a:schemeClr val="bg1"/>
              </a:solidFill>
            </a:endParaRPr>
          </a:p>
          <a:p>
            <a:pPr marL="463550" lvl="1" indent="-285750">
              <a:buFontTx/>
              <a:buChar char="-"/>
              <a:defRPr/>
            </a:pPr>
            <a:r>
              <a:rPr lang="ru-RU" b="1" dirty="0">
                <a:solidFill>
                  <a:schemeClr val="bg1"/>
                </a:solidFill>
              </a:rPr>
              <a:t>замкнутый </a:t>
            </a:r>
            <a:r>
              <a:rPr lang="ru-RU" b="1" dirty="0">
                <a:solidFill>
                  <a:schemeClr val="bg1"/>
                </a:solidFill>
              </a:rPr>
              <a:t>контур, эллипс</a:t>
            </a:r>
            <a:r>
              <a:rPr lang="ru-RU" b="1" dirty="0">
                <a:solidFill>
                  <a:schemeClr val="bg1"/>
                </a:solidFill>
              </a:rPr>
              <a:t>;</a:t>
            </a:r>
          </a:p>
          <a:p>
            <a:pPr marL="177800" lvl="1">
              <a:defRPr/>
            </a:pPr>
            <a:r>
              <a:rPr lang="ru-RU" b="1" dirty="0">
                <a:solidFill>
                  <a:schemeClr val="bg1"/>
                </a:solidFill>
              </a:rPr>
              <a:t>- точка</a:t>
            </a:r>
            <a:r>
              <a:rPr lang="ru-RU" b="1" dirty="0">
                <a:solidFill>
                  <a:schemeClr val="bg1"/>
                </a:solidFill>
              </a:rPr>
              <a:t>, текст, блок/с</a:t>
            </a:r>
            <a:r>
              <a:rPr lang="en-US" b="1" dirty="0">
                <a:solidFill>
                  <a:schemeClr val="bg1"/>
                </a:solidFill>
              </a:rPr>
              <a:t>ell</a:t>
            </a:r>
            <a:r>
              <a:rPr lang="ru-RU" b="1" dirty="0">
                <a:solidFill>
                  <a:schemeClr val="bg1"/>
                </a:solidFill>
              </a:rPr>
              <a:t>, выноска.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205038"/>
            <a:ext cx="6216650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14"/>
          <p:cNvSpPr>
            <a:spLocks noChangeArrowheads="1"/>
          </p:cNvSpPr>
          <p:nvPr/>
        </p:nvSpPr>
        <p:spPr bwMode="auto">
          <a:xfrm>
            <a:off x="195035" y="908720"/>
            <a:ext cx="8769428" cy="12969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77800" lvl="1">
              <a:defRPr/>
            </a:pPr>
            <a:r>
              <a:rPr lang="ru-RU" sz="1600" b="1" dirty="0">
                <a:solidFill>
                  <a:schemeClr val="bg1"/>
                </a:solidFill>
              </a:rPr>
              <a:t>Все </a:t>
            </a:r>
            <a:r>
              <a:rPr lang="ru-RU" sz="1600" b="1" dirty="0">
                <a:solidFill>
                  <a:schemeClr val="bg1"/>
                </a:solidFill>
              </a:rPr>
              <a:t>вновь создаваемые графические элементы в части подземных коммуникаций и инженерного оборудования должны цифроваться </a:t>
            </a:r>
            <a:r>
              <a:rPr lang="ru-RU" sz="1600" b="1" dirty="0">
                <a:solidFill>
                  <a:schemeClr val="bg1"/>
                </a:solidFill>
              </a:rPr>
              <a:t>В СООТВЕТСТВИИ С ЦИФРОВЫМ КЛАССИФИКАТОРОМ, СТИЛЯМИ ЛИНИЙ И МУЛЬТИЛИНИЙ, БЛОКАМИ/</a:t>
            </a:r>
            <a:r>
              <a:rPr lang="en-US" sz="1600" b="1" dirty="0">
                <a:solidFill>
                  <a:schemeClr val="bg1"/>
                </a:solidFill>
              </a:rPr>
              <a:t>CELL</a:t>
            </a:r>
            <a:r>
              <a:rPr lang="ru-RU" sz="1600" b="1" dirty="0">
                <a:solidFill>
                  <a:schemeClr val="bg1"/>
                </a:solidFill>
              </a:rPr>
              <a:t>-АМИ, ЭТАЛОН КОТОРЫХ БУДЕТ ВЫЛОЖЕН НА ПОРТАЛЕ. </a:t>
            </a:r>
            <a:r>
              <a:rPr lang="ru-RU" sz="1600" b="1" dirty="0">
                <a:solidFill>
                  <a:schemeClr val="bg1"/>
                </a:solidFill>
              </a:rPr>
              <a:t>Топографическая подложка оцифровывается исполнителем в произвольном порядке в соответствии с условными обозначениями.</a:t>
            </a:r>
          </a:p>
        </p:txBody>
      </p:sp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8975" y="2349500"/>
            <a:ext cx="19256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4608513"/>
            <a:ext cx="273685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0550" y="2357438"/>
            <a:ext cx="119697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40" name="Группа 8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44046" name="Рисунок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7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44048" name="Рисунок 1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77"/>
            <p:cNvSpPr txBox="1"/>
            <p:nvPr/>
          </p:nvSpPr>
          <p:spPr>
            <a:xfrm>
              <a:off x="1829607" y="193405"/>
              <a:ext cx="6922377" cy="5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РЕКОМЕНДАЦИИ К ОФОРМЛЕНИЮ ИСПОЛНИТЕЛЬНОЙ ДОКУМЕНТАЦИИ В ЦИФРОВОМ ВИДЕ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181225"/>
            <a:ext cx="5724525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93913"/>
            <a:ext cx="43561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Line 12"/>
          <p:cNvSpPr>
            <a:spLocks noChangeShapeType="1"/>
          </p:cNvSpPr>
          <p:nvPr/>
        </p:nvSpPr>
        <p:spPr bwMode="auto">
          <a:xfrm flipV="1">
            <a:off x="3995738" y="3789363"/>
            <a:ext cx="2592387" cy="1223962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45060" name="Группа 7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45069" name="Рисунок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70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45071" name="Рисунок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77"/>
            <p:cNvSpPr txBox="1"/>
            <p:nvPr/>
          </p:nvSpPr>
          <p:spPr>
            <a:xfrm>
              <a:off x="1829607" y="193405"/>
              <a:ext cx="6922377" cy="5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РЕКОМЕНДАЦИИ К ОФОРМЛЕНИЮ ИСПОЛНИТЕЛЬНОЙ ДОКУМЕНТАЦИИ В ЦИФРОВОМ ВИДЕ</a:t>
              </a:r>
            </a:p>
          </p:txBody>
        </p:sp>
      </p:grpSp>
      <p:sp>
        <p:nvSpPr>
          <p:cNvPr id="35843" name="Rectangle 14"/>
          <p:cNvSpPr>
            <a:spLocks noChangeArrowheads="1"/>
          </p:cNvSpPr>
          <p:nvPr/>
        </p:nvSpPr>
        <p:spPr bwMode="auto">
          <a:xfrm>
            <a:off x="287907" y="876028"/>
            <a:ext cx="8604573" cy="11848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77800" lvl="1">
              <a:defRPr/>
            </a:pPr>
            <a:r>
              <a:rPr lang="ru-RU" sz="1600" b="1" dirty="0">
                <a:solidFill>
                  <a:schemeClr val="bg1"/>
                </a:solidFill>
              </a:rPr>
              <a:t>Подземные </a:t>
            </a:r>
            <a:r>
              <a:rPr lang="ru-RU" sz="1600" b="1" dirty="0">
                <a:solidFill>
                  <a:schemeClr val="bg1"/>
                </a:solidFill>
              </a:rPr>
              <a:t>коммуникации оцифровываются осевой непрерывной линией через центры выходов на поверхность (колодцы, решётки и т.п.). Могут прерываться в местах смены значений параметров или в инженерных устройствах типа коллектор, щит, футляр и т.п. если расположение коммуникации внутри устройства неизвестно.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1700213"/>
            <a:ext cx="5319712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628775"/>
            <a:ext cx="24384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83" name="Группа 6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46092" name="Рисунок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3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46094" name="Рисунок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77"/>
            <p:cNvSpPr txBox="1"/>
            <p:nvPr/>
          </p:nvSpPr>
          <p:spPr>
            <a:xfrm>
              <a:off x="1829607" y="193405"/>
              <a:ext cx="6922377" cy="5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РЕКОМЕНДАЦИИ К ОФОРМЛЕНИЮ ИСПОЛНИТЕЛЬНОЙ ДОКУМЕНТАЦИИ В ЦИФРОВОМ ВИДЕ</a:t>
              </a:r>
            </a:p>
          </p:txBody>
        </p:sp>
      </p:grpSp>
      <p:sp>
        <p:nvSpPr>
          <p:cNvPr id="36867" name="Rectangle 14"/>
          <p:cNvSpPr>
            <a:spLocks noChangeArrowheads="1"/>
          </p:cNvSpPr>
          <p:nvPr/>
        </p:nvSpPr>
        <p:spPr bwMode="auto">
          <a:xfrm>
            <a:off x="323528" y="980530"/>
            <a:ext cx="8593193" cy="5762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77800" lvl="1">
              <a:defRPr/>
            </a:pPr>
            <a:r>
              <a:rPr lang="ru-RU" sz="1600" b="1" dirty="0">
                <a:solidFill>
                  <a:schemeClr val="bg1"/>
                </a:solidFill>
              </a:rPr>
              <a:t>Показывать </a:t>
            </a:r>
            <a:r>
              <a:rPr lang="ru-RU" sz="1600" b="1" dirty="0">
                <a:solidFill>
                  <a:schemeClr val="bg1"/>
                </a:solidFill>
              </a:rPr>
              <a:t>пересекающие трассу подземный коммуникации в плане и профиле, а так же указывать бездействующие подземные коммуникации согласно </a:t>
            </a:r>
            <a:r>
              <a:rPr lang="ru-RU" sz="1600" b="1" dirty="0">
                <a:solidFill>
                  <a:schemeClr val="bg1"/>
                </a:solidFill>
              </a:rPr>
              <a:t>проекту.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69875" y="973138"/>
            <a:ext cx="8574088" cy="5607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72" tIns="29686" rIns="59372" bIns="29686"/>
          <a:lstStyle/>
          <a:p>
            <a:pPr>
              <a:defRPr/>
            </a:pPr>
            <a:endParaRPr lang="ru-RU" sz="1400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31813" y="6546850"/>
            <a:ext cx="8050212" cy="0"/>
          </a:xfrm>
          <a:prstGeom prst="line">
            <a:avLst/>
          </a:prstGeom>
          <a:ln>
            <a:solidFill>
              <a:srgbClr val="A8C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59" name="Группа 42"/>
          <p:cNvGrpSpPr>
            <a:grpSpLocks/>
          </p:cNvGrpSpPr>
          <p:nvPr/>
        </p:nvGrpSpPr>
        <p:grpSpPr bwMode="auto">
          <a:xfrm>
            <a:off x="7938" y="260350"/>
            <a:ext cx="9136062" cy="611188"/>
            <a:chOff x="8292" y="260647"/>
            <a:chExt cx="9897708" cy="611142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1516596" y="260647"/>
              <a:ext cx="8389404" cy="5285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 rot="2722612">
              <a:off x="1332660" y="340431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8292" y="265410"/>
              <a:ext cx="1642452" cy="525422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9470" name="Рисунок 4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1" name="TextBox 77"/>
            <p:cNvSpPr txBox="1">
              <a:spLocks noChangeArrowheads="1"/>
            </p:cNvSpPr>
            <p:nvPr/>
          </p:nvSpPr>
          <p:spPr bwMode="auto">
            <a:xfrm>
              <a:off x="576965" y="340183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19472" name="Рисунок 5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87764" y="260647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Box 77"/>
            <p:cNvSpPr txBox="1"/>
            <p:nvPr/>
          </p:nvSpPr>
          <p:spPr>
            <a:xfrm>
              <a:off x="1862285" y="265410"/>
              <a:ext cx="6922376" cy="538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Приемка исполнительной документации для ведения Сводного плана</a:t>
              </a:r>
            </a:p>
            <a:p>
              <a:pPr>
                <a:defRPr/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подземных коммуникаций и сооружений в городе Москве</a:t>
              </a: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371297" y="3573016"/>
            <a:ext cx="8473174" cy="30963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Преимущества предоставления в электронном виде:</a:t>
            </a:r>
          </a:p>
          <a:p>
            <a:pPr indent="360363">
              <a:spcBef>
                <a:spcPts val="60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1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. Сокращение временных затрат на оформление заявления и получение результата. </a:t>
            </a:r>
          </a:p>
          <a:p>
            <a:pPr indent="360363">
              <a:spcBef>
                <a:spcPts val="60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2. Отсутствие необходимости предоставления исполнительной документации в бумажном виде (2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оригинала и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5 копий): файлы, содержащие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исполнительные схемы или исполнительные чертежи прикрепляются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к запросу в электронном виде в векторном формате</a:t>
            </a:r>
            <a:r>
              <a:rPr lang="en-US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(</a:t>
            </a:r>
            <a:r>
              <a:rPr lang="en-US" dirty="0">
                <a:solidFill>
                  <a:srgbClr val="002060"/>
                </a:solidFill>
                <a:latin typeface="Arial Narrow" pitchFamily="34" charset="0"/>
              </a:rPr>
              <a:t>DWG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en-US" dirty="0">
                <a:solidFill>
                  <a:srgbClr val="002060"/>
                </a:solidFill>
                <a:latin typeface="Arial Narrow" pitchFamily="34" charset="0"/>
              </a:rPr>
              <a:t>DGN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) при этом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сканирование документов не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требуется, или в формате </a:t>
            </a:r>
            <a:r>
              <a:rPr lang="en-US" dirty="0">
                <a:solidFill>
                  <a:srgbClr val="002060"/>
                </a:solidFill>
                <a:latin typeface="Arial Narrow" pitchFamily="34" charset="0"/>
              </a:rPr>
              <a:t>PDF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  <a:p>
            <a:pPr indent="360363">
              <a:spcBef>
                <a:spcPts val="60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3. Результат предоставления государственной услуги, подписанный электронной подписью уполномоченного должностного лица,  направляется в Личный кабинет </a:t>
            </a:r>
            <a:r>
              <a:rPr lang="en-US" dirty="0">
                <a:solidFill>
                  <a:srgbClr val="002060"/>
                </a:solidFill>
                <a:latin typeface="Arial Narrow" pitchFamily="34" charset="0"/>
              </a:rPr>
              <a:t>mos.ru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в виде электронного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документа.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  <a:p>
            <a:pPr indent="360363">
              <a:spcBef>
                <a:spcPts val="60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1092918"/>
            <a:ext cx="8208912" cy="3505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lnSpc>
                <a:spcPct val="80000"/>
              </a:lnSpc>
              <a:defRPr/>
            </a:pPr>
            <a:r>
              <a:rPr lang="ru-RU" b="1" cap="all" dirty="0">
                <a:solidFill>
                  <a:schemeClr val="bg1"/>
                </a:solidFill>
                <a:latin typeface="Arial Narrow" pitchFamily="34" charset="0"/>
              </a:rPr>
              <a:t>Предоставление государственной услуги в электронном виде</a:t>
            </a:r>
            <a:endParaRPr lang="ru-RU" b="1" cap="all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1556792"/>
            <a:ext cx="8208912" cy="16561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В соответствии с постановление Правительства Москвы от  14.08.2018 № 908-ПП</a:t>
            </a:r>
            <a:r>
              <a:rPr lang="en-US" sz="17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br>
              <a:rPr lang="ru-RU" sz="1700" dirty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</a:rPr>
              <a:t>с 23 августа 2018 г.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Реализуется возможность подачи заявления на предоставление государственной услуги «Приемка исполнительной документации для ведения Сводного плана подземных коммуникаций и сооружений в городе Москве» </a:t>
            </a:r>
            <a:r>
              <a:rPr lang="ru-RU" sz="1700" b="1" dirty="0">
                <a:solidFill>
                  <a:srgbClr val="FF0000"/>
                </a:solidFill>
                <a:latin typeface="Arial Narrow" pitchFamily="34" charset="0"/>
              </a:rPr>
              <a:t>в электронном </a:t>
            </a:r>
            <a:r>
              <a:rPr lang="ru-RU" sz="1700" b="1" dirty="0">
                <a:solidFill>
                  <a:srgbClr val="FF0000"/>
                </a:solidFill>
                <a:latin typeface="Arial Narrow" pitchFamily="34" charset="0"/>
              </a:rPr>
              <a:t>виде</a:t>
            </a:r>
            <a:r>
              <a:rPr lang="en-US" sz="1700" b="1" dirty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en-US" sz="1700" b="1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17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на официальном сайте Мэра Москвы 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mos.ru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. 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14"/>
          <p:cNvSpPr>
            <a:spLocks noChangeArrowheads="1"/>
          </p:cNvSpPr>
          <p:nvPr/>
        </p:nvSpPr>
        <p:spPr bwMode="auto">
          <a:xfrm>
            <a:off x="371295" y="908522"/>
            <a:ext cx="8449177" cy="5762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77800" lvl="1">
              <a:defRPr/>
            </a:pPr>
            <a:r>
              <a:rPr lang="ru-RU" sz="1600" b="1" dirty="0">
                <a:solidFill>
                  <a:schemeClr val="bg1"/>
                </a:solidFill>
              </a:rPr>
              <a:t>Характеристики  </a:t>
            </a:r>
            <a:r>
              <a:rPr lang="ru-RU" sz="1600" b="1" dirty="0">
                <a:solidFill>
                  <a:schemeClr val="bg1"/>
                </a:solidFill>
              </a:rPr>
              <a:t>подземных коммуникаций и устройств (диаметры, сечения, количество и т.п.) оцифровываются элементом «выноска» с привязкой к осевой линии. </a:t>
            </a:r>
          </a:p>
        </p:txBody>
      </p:sp>
      <p:pic>
        <p:nvPicPr>
          <p:cNvPr id="4710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7338" y="1628775"/>
            <a:ext cx="3619500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109" name="Группа 6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47116" name="Рисунок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7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47118" name="Рисунок 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77"/>
            <p:cNvSpPr txBox="1"/>
            <p:nvPr/>
          </p:nvSpPr>
          <p:spPr>
            <a:xfrm>
              <a:off x="1829607" y="193405"/>
              <a:ext cx="6922377" cy="5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РЕКОМЕНДАЦИИ К ОФОРМЛЕНИЮ ИСПОЛНИТЕЛЬНОЙ ДОКУМЕНТАЦИИ В ЦИФРОВОМ ВИДЕ</a:t>
              </a:r>
            </a:p>
          </p:txBody>
        </p:sp>
      </p:grpSp>
      <p:pic>
        <p:nvPicPr>
          <p:cNvPr id="4711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2001838"/>
            <a:ext cx="4992688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163" y="1628775"/>
            <a:ext cx="8497887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14"/>
          <p:cNvSpPr>
            <a:spLocks noChangeArrowheads="1"/>
          </p:cNvSpPr>
          <p:nvPr/>
        </p:nvSpPr>
        <p:spPr bwMode="auto">
          <a:xfrm>
            <a:off x="323528" y="980207"/>
            <a:ext cx="8569647" cy="1296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77800" lvl="1">
              <a:defRPr/>
            </a:pPr>
            <a:r>
              <a:rPr lang="ru-RU" sz="1600" b="1" dirty="0">
                <a:solidFill>
                  <a:schemeClr val="bg1"/>
                </a:solidFill>
              </a:rPr>
              <a:t>ВЫСОТНЫЕ ОТМЕТКИ ОЦИФРОВЫВАЮТСЯ ТАКЖЕ ЭЛЕМЕНТОМ «ВЫНОСКА» с </a:t>
            </a:r>
            <a:r>
              <a:rPr lang="ru-RU" sz="1600" b="1" dirty="0">
                <a:solidFill>
                  <a:schemeClr val="bg1"/>
                </a:solidFill>
              </a:rPr>
              <a:t>привязкой к центрам выходов на поверхность, местам выхода подземной коммуникации из инженерного устройства или к точкам смены направления коммуникации с расположением текста выноски параллельно той коммуникации, которой они принадлежат.</a:t>
            </a:r>
          </a:p>
        </p:txBody>
      </p:sp>
      <p:grpSp>
        <p:nvGrpSpPr>
          <p:cNvPr id="48133" name="Группа 5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48139" name="Рисунок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40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48141" name="Рисунок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77"/>
            <p:cNvSpPr txBox="1"/>
            <p:nvPr/>
          </p:nvSpPr>
          <p:spPr>
            <a:xfrm>
              <a:off x="1829607" y="193405"/>
              <a:ext cx="6922377" cy="5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РЕКОМЕНДАЦИИ К ОФОРМЛЕНИЮ ИСПОЛНИТЕЛЬНОЙ ДОКУМЕНТАЦИИ В ЦИФРОВОМ ВИДЕ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500188"/>
            <a:ext cx="5472113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154" name="Группа 5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49163" name="Рисунок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4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49165" name="Рисунок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77"/>
            <p:cNvSpPr txBox="1"/>
            <p:nvPr/>
          </p:nvSpPr>
          <p:spPr>
            <a:xfrm>
              <a:off x="1829607" y="193405"/>
              <a:ext cx="6922377" cy="5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РЕКОМЕНДАЦИИ К ОФОРМЛЕНИЮ ИСПОЛНИТЕЛЬНОЙ ДОКУМЕНТАЦИИ В ЦИФРОВОМ ВИДЕ</a:t>
              </a:r>
            </a:p>
          </p:txBody>
        </p:sp>
      </p:grpSp>
      <p:sp>
        <p:nvSpPr>
          <p:cNvPr id="39939" name="Rectangle 14"/>
          <p:cNvSpPr>
            <a:spLocks noChangeArrowheads="1"/>
          </p:cNvSpPr>
          <p:nvPr/>
        </p:nvSpPr>
        <p:spPr bwMode="auto">
          <a:xfrm>
            <a:off x="371296" y="981100"/>
            <a:ext cx="8449176" cy="647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77800" lvl="1">
              <a:defRPr/>
            </a:pPr>
            <a:r>
              <a:rPr lang="ru-RU" sz="1600" b="1" dirty="0">
                <a:solidFill>
                  <a:schemeClr val="bg1"/>
                </a:solidFill>
              </a:rPr>
              <a:t>Ширина </a:t>
            </a:r>
            <a:r>
              <a:rPr lang="ru-RU" sz="1600" b="1" dirty="0">
                <a:solidFill>
                  <a:schemeClr val="bg1"/>
                </a:solidFill>
              </a:rPr>
              <a:t>между офсетами </a:t>
            </a:r>
            <a:r>
              <a:rPr lang="ru-RU" sz="1600" b="1" dirty="0" err="1">
                <a:solidFill>
                  <a:schemeClr val="bg1"/>
                </a:solidFill>
              </a:rPr>
              <a:t>мультилиний</a:t>
            </a:r>
            <a:r>
              <a:rPr lang="ru-RU" sz="1600" b="1" dirty="0">
                <a:solidFill>
                  <a:schemeClr val="bg1"/>
                </a:solidFill>
              </a:rPr>
              <a:t> должна соответствовать реальному значению диаметра/канала/… подземной коммуникации.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41450"/>
            <a:ext cx="7489825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78" name="Группа 5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50187" name="Рисунок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8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50189" name="Рисунок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77"/>
            <p:cNvSpPr txBox="1"/>
            <p:nvPr/>
          </p:nvSpPr>
          <p:spPr>
            <a:xfrm>
              <a:off x="1829607" y="193405"/>
              <a:ext cx="6922377" cy="5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РЕКОМЕНДАЦИИ К ОФОРМЛЕНИЮ ИСПОЛНИТЕЛЬНОЙ ДОКУМЕНТАЦИИ В ЦИФРОВОМ ВИДЕ</a:t>
              </a:r>
            </a:p>
          </p:txBody>
        </p:sp>
      </p:grpSp>
      <p:sp>
        <p:nvSpPr>
          <p:cNvPr id="40963" name="Rectangle 14"/>
          <p:cNvSpPr>
            <a:spLocks noChangeArrowheads="1"/>
          </p:cNvSpPr>
          <p:nvPr/>
        </p:nvSpPr>
        <p:spPr bwMode="auto">
          <a:xfrm>
            <a:off x="371296" y="981100"/>
            <a:ext cx="8521184" cy="647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77800" lvl="1">
              <a:defRPr/>
            </a:pPr>
            <a:r>
              <a:rPr lang="ru-RU" sz="1600" b="1" dirty="0">
                <a:solidFill>
                  <a:schemeClr val="bg1"/>
                </a:solidFill>
              </a:rPr>
              <a:t>Топографическая </a:t>
            </a:r>
            <a:r>
              <a:rPr lang="ru-RU" sz="1600" b="1" dirty="0">
                <a:solidFill>
                  <a:schemeClr val="bg1"/>
                </a:solidFill>
              </a:rPr>
              <a:t>часть в векторных файлах не должна по классификации пересекаться с подземными коммуникациями.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1052513"/>
            <a:ext cx="7608888" cy="434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202" name="Oval 11"/>
          <p:cNvSpPr>
            <a:spLocks noChangeArrowheads="1"/>
          </p:cNvSpPr>
          <p:nvPr/>
        </p:nvSpPr>
        <p:spPr bwMode="auto">
          <a:xfrm>
            <a:off x="5573713" y="942975"/>
            <a:ext cx="1295400" cy="39211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59765" tIns="29883" rIns="59765" bIns="29883" anchor="ctr"/>
          <a:lstStyle/>
          <a:p>
            <a:pPr defTabSz="596900"/>
            <a:endParaRPr lang="ru-RU" sz="2700" b="1"/>
          </a:p>
        </p:txBody>
      </p:sp>
      <p:sp>
        <p:nvSpPr>
          <p:cNvPr id="51203" name="Стрелка вниз 42"/>
          <p:cNvSpPr>
            <a:spLocks noChangeArrowheads="1"/>
          </p:cNvSpPr>
          <p:nvPr/>
        </p:nvSpPr>
        <p:spPr bwMode="auto">
          <a:xfrm rot="9522244" flipV="1">
            <a:off x="6264275" y="1465263"/>
            <a:ext cx="395288" cy="1497012"/>
          </a:xfrm>
          <a:prstGeom prst="downArrow">
            <a:avLst>
              <a:gd name="adj1" fmla="val 50000"/>
              <a:gd name="adj2" fmla="val 81038"/>
            </a:avLst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</p:spPr>
        <p:txBody>
          <a:bodyPr lIns="59765" tIns="29883" rIns="59765" bIns="29883" anchor="ctr"/>
          <a:lstStyle/>
          <a:p>
            <a:pPr algn="ctr" defTabSz="596900"/>
            <a:endParaRPr lang="ru-RU" sz="800">
              <a:solidFill>
                <a:srgbClr val="10253F"/>
              </a:solidFill>
              <a:latin typeface="Calibri" pitchFamily="34" charset="0"/>
            </a:endParaRPr>
          </a:p>
        </p:txBody>
      </p:sp>
      <p:grpSp>
        <p:nvGrpSpPr>
          <p:cNvPr id="51204" name="Группа 6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51211" name="Рисунок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2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51213" name="Рисунок 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77"/>
            <p:cNvSpPr txBox="1"/>
            <p:nvPr/>
          </p:nvSpPr>
          <p:spPr>
            <a:xfrm>
              <a:off x="1829607" y="269663"/>
              <a:ext cx="6922377" cy="31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ПОДАЧА ЗАЯВКИ НА ОФИЦИАЛЬНОМ САЙТЕ МЭРА МОСКВЫ</a:t>
              </a:r>
            </a:p>
          </p:txBody>
        </p:sp>
      </p:grp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141663"/>
            <a:ext cx="4049713" cy="3382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Группа 6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52232" name="Рисунок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3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52234" name="Рисунок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77"/>
            <p:cNvSpPr txBox="1"/>
            <p:nvPr/>
          </p:nvSpPr>
          <p:spPr>
            <a:xfrm>
              <a:off x="1829607" y="188639"/>
              <a:ext cx="6922377" cy="53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Приемка исполнительной документации для ведения Сводного плана</a:t>
              </a:r>
            </a:p>
            <a:p>
              <a:pPr>
                <a:defRPr/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подземных коммуникаций и сооружений в городе Москве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286000" y="2828836"/>
            <a:ext cx="4806280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800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309563" y="939800"/>
            <a:ext cx="8574087" cy="5607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72" tIns="29686" rIns="59372" bIns="29686"/>
          <a:lstStyle/>
          <a:p>
            <a:pPr>
              <a:defRPr/>
            </a:pPr>
            <a:endParaRPr lang="ru-RU" sz="1400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31813" y="6546850"/>
            <a:ext cx="8050212" cy="0"/>
          </a:xfrm>
          <a:prstGeom prst="line">
            <a:avLst/>
          </a:prstGeom>
          <a:ln>
            <a:solidFill>
              <a:srgbClr val="A8C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" name="Группа 42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20501" name="Рисунок 4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2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20503" name="Рисунок 5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Box 77"/>
            <p:cNvSpPr txBox="1"/>
            <p:nvPr/>
          </p:nvSpPr>
          <p:spPr>
            <a:xfrm>
              <a:off x="1829607" y="193405"/>
              <a:ext cx="6922377" cy="5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Приемка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исполнительной документации для ведения Сводного плана</a:t>
              </a:r>
            </a:p>
            <a:p>
              <a:pPr>
                <a:defRPr/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подземных коммуникаций и сооружений в городе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Москве</a:t>
              </a:r>
              <a:endParaRPr lang="ru-RU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395288" y="1341438"/>
            <a:ext cx="8383587" cy="25193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17463">
              <a:buFontTx/>
              <a:buChar char="-"/>
              <a:defRPr/>
            </a:pPr>
            <a:r>
              <a:rPr lang="ru-RU" sz="165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1650" b="1" dirty="0">
                <a:solidFill>
                  <a:srgbClr val="002060"/>
                </a:solidFill>
                <a:latin typeface="Arial Narrow" pitchFamily="34" charset="0"/>
              </a:rPr>
              <a:t>В </a:t>
            </a:r>
            <a:r>
              <a:rPr lang="ru-RU" sz="1650" b="1" dirty="0">
                <a:solidFill>
                  <a:srgbClr val="002060"/>
                </a:solidFill>
                <a:latin typeface="Arial Narrow" pitchFamily="34" charset="0"/>
              </a:rPr>
              <a:t>случае личного обращения за предоставлением государственной </a:t>
            </a:r>
            <a:r>
              <a:rPr lang="ru-RU" sz="1650" b="1" dirty="0">
                <a:solidFill>
                  <a:srgbClr val="002060"/>
                </a:solidFill>
                <a:latin typeface="Arial Narrow" pitchFamily="34" charset="0"/>
              </a:rPr>
              <a:t>услуги: </a:t>
            </a:r>
            <a:br>
              <a:rPr lang="ru-RU" sz="1650" b="1" dirty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650" dirty="0">
                <a:solidFill>
                  <a:srgbClr val="FF0000"/>
                </a:solidFill>
                <a:latin typeface="Arial Narrow" pitchFamily="34" charset="0"/>
              </a:rPr>
              <a:t>Запись </a:t>
            </a:r>
            <a:r>
              <a:rPr lang="ru-RU" sz="1650" dirty="0">
                <a:solidFill>
                  <a:srgbClr val="FF0000"/>
                </a:solidFill>
                <a:latin typeface="Arial Narrow" pitchFamily="34" charset="0"/>
              </a:rPr>
              <a:t>о приемке </a:t>
            </a:r>
            <a:r>
              <a:rPr lang="ru-RU" sz="1650" dirty="0">
                <a:solidFill>
                  <a:srgbClr val="002060"/>
                </a:solidFill>
                <a:latin typeface="Arial Narrow" pitchFamily="34" charset="0"/>
              </a:rPr>
              <a:t>исполнительной документации для размещения на Сводном плане подземных коммуникаций и сооружений в городе Москве, оформленная штампом Москомархитектуры о приемке, проставленным на каждом экземпляре исполнительной документации, а также копиях исполнительной документации, предоставленной </a:t>
            </a:r>
            <a:r>
              <a:rPr lang="ru-RU" sz="1650" dirty="0">
                <a:solidFill>
                  <a:srgbClr val="002060"/>
                </a:solidFill>
                <a:latin typeface="Arial Narrow" pitchFamily="34" charset="0"/>
              </a:rPr>
              <a:t>заявителем.</a:t>
            </a:r>
            <a:endParaRPr lang="ru-RU" sz="1650" dirty="0">
              <a:solidFill>
                <a:srgbClr val="002060"/>
              </a:solidFill>
              <a:latin typeface="Arial Narrow" pitchFamily="34" charset="0"/>
            </a:endParaRPr>
          </a:p>
          <a:p>
            <a:pPr marL="285750" indent="-17463">
              <a:buFontTx/>
              <a:buChar char="-"/>
              <a:defRPr/>
            </a:pPr>
            <a:r>
              <a:rPr lang="ru-RU" sz="165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1650" b="1" dirty="0">
                <a:solidFill>
                  <a:srgbClr val="002060"/>
                </a:solidFill>
                <a:latin typeface="Arial Narrow" pitchFamily="34" charset="0"/>
              </a:rPr>
              <a:t>В </a:t>
            </a:r>
            <a:r>
              <a:rPr lang="ru-RU" sz="1650" b="1" dirty="0">
                <a:solidFill>
                  <a:srgbClr val="002060"/>
                </a:solidFill>
                <a:latin typeface="Arial Narrow" pitchFamily="34" charset="0"/>
              </a:rPr>
              <a:t>случае обращения за получением государственной услуги в электронной </a:t>
            </a:r>
            <a:r>
              <a:rPr lang="ru-RU" sz="1650" b="1" dirty="0">
                <a:solidFill>
                  <a:srgbClr val="002060"/>
                </a:solidFill>
                <a:latin typeface="Arial Narrow" pitchFamily="34" charset="0"/>
              </a:rPr>
              <a:t>форме</a:t>
            </a:r>
            <a:r>
              <a:rPr lang="ru-RU" sz="1650" dirty="0">
                <a:solidFill>
                  <a:srgbClr val="002060"/>
                </a:solidFill>
                <a:latin typeface="Arial Narrow" pitchFamily="34" charset="0"/>
              </a:rPr>
              <a:t>: </a:t>
            </a:r>
            <a:r>
              <a:rPr lang="ru-RU" sz="1650" dirty="0">
                <a:solidFill>
                  <a:srgbClr val="FF0000"/>
                </a:solidFill>
                <a:latin typeface="Arial Narrow" pitchFamily="34" charset="0"/>
              </a:rPr>
              <a:t>Решение </a:t>
            </a:r>
            <a:r>
              <a:rPr lang="ru-RU" sz="1650" dirty="0">
                <a:solidFill>
                  <a:srgbClr val="FF0000"/>
                </a:solidFill>
                <a:latin typeface="Arial Narrow" pitchFamily="34" charset="0"/>
              </a:rPr>
              <a:t>о приемке </a:t>
            </a:r>
            <a:r>
              <a:rPr lang="ru-RU" sz="1650" dirty="0">
                <a:solidFill>
                  <a:srgbClr val="002060"/>
                </a:solidFill>
                <a:latin typeface="Arial Narrow" pitchFamily="34" charset="0"/>
              </a:rPr>
              <a:t>исполнительной документации с приложением исполнительной документации, представленной </a:t>
            </a:r>
            <a:r>
              <a:rPr lang="ru-RU" sz="1650" dirty="0">
                <a:solidFill>
                  <a:srgbClr val="002060"/>
                </a:solidFill>
                <a:latin typeface="Arial Narrow" pitchFamily="34" charset="0"/>
              </a:rPr>
              <a:t>заявителем.</a:t>
            </a:r>
          </a:p>
          <a:p>
            <a:pPr marL="268287">
              <a:defRPr/>
            </a:pPr>
            <a:r>
              <a:rPr lang="ru-RU" sz="1650" dirty="0">
                <a:solidFill>
                  <a:srgbClr val="D51919"/>
                </a:solidFill>
                <a:latin typeface="Arial Narrow" pitchFamily="34" charset="0"/>
              </a:rPr>
              <a:t>или</a:t>
            </a:r>
            <a:endParaRPr lang="ru-RU" sz="1650" dirty="0">
              <a:solidFill>
                <a:srgbClr val="D51919"/>
              </a:solidFill>
              <a:latin typeface="Arial Narrow" pitchFamily="34" charset="0"/>
            </a:endParaRPr>
          </a:p>
          <a:p>
            <a:pPr marL="285750" indent="-17463">
              <a:buFontTx/>
              <a:buChar char="-"/>
              <a:defRPr/>
            </a:pPr>
            <a:r>
              <a:rPr lang="ru-RU" sz="1650" dirty="0">
                <a:solidFill>
                  <a:srgbClr val="002060"/>
                </a:solidFill>
                <a:latin typeface="Arial Narrow" pitchFamily="34" charset="0"/>
              </a:rPr>
              <a:t> Решение </a:t>
            </a:r>
            <a:r>
              <a:rPr lang="ru-RU" sz="1650" dirty="0">
                <a:solidFill>
                  <a:srgbClr val="002060"/>
                </a:solidFill>
                <a:latin typeface="Arial Narrow" pitchFamily="34" charset="0"/>
              </a:rPr>
              <a:t>об отказе в предоставлении государственной услуги</a:t>
            </a:r>
            <a:r>
              <a:rPr lang="ru-RU" sz="1650" dirty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ru-RU" sz="165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94807" y="908720"/>
            <a:ext cx="8383303" cy="3505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lnSpc>
                <a:spcPct val="80000"/>
              </a:lnSpc>
              <a:defRPr/>
            </a:pPr>
            <a:r>
              <a:rPr lang="ru-RU" b="1" cap="all" dirty="0">
                <a:solidFill>
                  <a:schemeClr val="bg1"/>
                </a:solidFill>
                <a:latin typeface="Arial Narrow" pitchFamily="34" charset="0"/>
              </a:rPr>
              <a:t>Результат предоставления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94807" y="4764140"/>
            <a:ext cx="4048240" cy="15540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В качестве заявителей могут выступать физические лица, в том числе зарегистрированные в качестве индивидуальных предпринимателей, и юридические лица.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94807" y="4008072"/>
            <a:ext cx="4048240" cy="5730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lnSpc>
                <a:spcPct val="80000"/>
              </a:lnSpc>
              <a:defRPr/>
            </a:pPr>
            <a:r>
              <a:rPr lang="ru-RU" b="1" cap="all" dirty="0">
                <a:solidFill>
                  <a:schemeClr val="bg1"/>
                </a:solidFill>
                <a:latin typeface="Arial Narrow" pitchFamily="34" charset="0"/>
              </a:rPr>
              <a:t>заявители</a:t>
            </a:r>
            <a:endParaRPr lang="ru-RU" b="1" cap="all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644008" y="4581128"/>
            <a:ext cx="4134102" cy="20162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- Проведение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контрольно-геодезической съемки подземных коммуникаций и сооружений, подземных частей зданий и сооружений.</a:t>
            </a:r>
            <a:br>
              <a:rPr lang="ru-RU" sz="1600" dirty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- Предоставление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технического заключения о соответствии проектной документации Сводному плану подземных коммуникаций и сооружений в городе Москве.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644008" y="4008072"/>
            <a:ext cx="4134102" cy="5730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lnSpc>
                <a:spcPct val="80000"/>
              </a:lnSpc>
              <a:defRPr/>
            </a:pPr>
            <a:r>
              <a:rPr lang="ru-RU" sz="1600" b="1" cap="all" dirty="0">
                <a:solidFill>
                  <a:schemeClr val="bg1"/>
                </a:solidFill>
                <a:latin typeface="Arial Narrow" pitchFamily="34" charset="0"/>
              </a:rPr>
              <a:t>Услуги, необходимые и </a:t>
            </a:r>
            <a:r>
              <a:rPr lang="ru-RU" sz="1600" b="1" cap="all" dirty="0">
                <a:solidFill>
                  <a:schemeClr val="bg1"/>
                </a:solidFill>
                <a:latin typeface="Arial Narrow" pitchFamily="34" charset="0"/>
              </a:rPr>
              <a:t>обязательные</a:t>
            </a:r>
          </a:p>
          <a:p>
            <a:pPr algn="ctr" fontAlgn="ctr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для </a:t>
            </a: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предоставления государственной услуги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/>
          <p:cNvSpPr>
            <a:spLocks noChangeArrowheads="1"/>
          </p:cNvSpPr>
          <p:nvPr/>
        </p:nvSpPr>
        <p:spPr bwMode="auto">
          <a:xfrm>
            <a:off x="3203849" y="871790"/>
            <a:ext cx="5760640" cy="8483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lnSpc>
                <a:spcPct val="80000"/>
              </a:lnSpc>
              <a:defRPr/>
            </a:pPr>
            <a:r>
              <a:rPr lang="ru-RU" altLang="ru-RU" b="1" cap="all" dirty="0">
                <a:solidFill>
                  <a:schemeClr val="bg1"/>
                </a:solidFill>
                <a:latin typeface="Arial Narrow" pitchFamily="34" charset="0"/>
              </a:rPr>
              <a:t>Подать заявку в электронном виде </a:t>
            </a:r>
            <a:r>
              <a:rPr lang="ru-RU" altLang="ru-RU" b="1" cap="all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ru-RU" altLang="ru-RU" b="1" cap="all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altLang="ru-RU" b="1" cap="all" dirty="0">
                <a:solidFill>
                  <a:schemeClr val="bg1"/>
                </a:solidFill>
                <a:latin typeface="Arial Narrow" pitchFamily="34" charset="0"/>
              </a:rPr>
              <a:t>могут только зарегистрированные </a:t>
            </a:r>
            <a:r>
              <a:rPr lang="ru-RU" altLang="ru-RU" b="1" cap="all" dirty="0">
                <a:solidFill>
                  <a:schemeClr val="bg1"/>
                </a:solidFill>
                <a:latin typeface="Arial Narrow" pitchFamily="34" charset="0"/>
              </a:rPr>
              <a:t>на  </a:t>
            </a:r>
            <a:br>
              <a:rPr lang="ru-RU" altLang="ru-RU" b="1" cap="all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altLang="ru-RU" b="1" cap="all" dirty="0">
                <a:solidFill>
                  <a:schemeClr val="bg1"/>
                </a:solidFill>
                <a:latin typeface="Arial Narrow" pitchFamily="34" charset="0"/>
              </a:rPr>
              <a:t>Официальном сайте Мэра Москвы пользователи</a:t>
            </a:r>
          </a:p>
        </p:txBody>
      </p:sp>
      <p:pic>
        <p:nvPicPr>
          <p:cNvPr id="2150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776413"/>
            <a:ext cx="8353425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1471613" y="2198688"/>
            <a:ext cx="731837" cy="2936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Стрелка вниз 42"/>
          <p:cNvSpPr>
            <a:spLocks noChangeArrowheads="1"/>
          </p:cNvSpPr>
          <p:nvPr/>
        </p:nvSpPr>
        <p:spPr bwMode="auto">
          <a:xfrm rot="3365249">
            <a:off x="2451100" y="1666876"/>
            <a:ext cx="293687" cy="792162"/>
          </a:xfrm>
          <a:prstGeom prst="downArrow">
            <a:avLst>
              <a:gd name="adj1" fmla="val 50000"/>
              <a:gd name="adj2" fmla="val 76723"/>
            </a:avLst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</p:spPr>
        <p:txBody>
          <a:bodyPr rot="10800000" vert="eaVert" lIns="59765" tIns="29883" rIns="59765" bIns="29883" anchor="ctr"/>
          <a:lstStyle/>
          <a:p>
            <a:pPr algn="ctr" defTabSz="596900"/>
            <a:endParaRPr lang="ru-RU" sz="800">
              <a:solidFill>
                <a:srgbClr val="10253F"/>
              </a:solidFill>
              <a:latin typeface="Calibri" pitchFamily="34" charset="0"/>
            </a:endParaRP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200025" y="985838"/>
            <a:ext cx="2808288" cy="6731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www.mos.ru</a:t>
            </a:r>
            <a:endParaRPr lang="ru-RU" sz="3600">
              <a:latin typeface="Calibri" pitchFamily="34" charset="0"/>
            </a:endParaRP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88913"/>
            <a:ext cx="18351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3" name="Группа 7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21519" name="Рисунок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0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21521" name="Рисунок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77"/>
            <p:cNvSpPr txBox="1"/>
            <p:nvPr/>
          </p:nvSpPr>
          <p:spPr>
            <a:xfrm>
              <a:off x="1829607" y="260131"/>
              <a:ext cx="6922377" cy="31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Подача заявки на официальном сайте Мэра Москвы</a:t>
              </a:r>
              <a:endParaRPr lang="ru-RU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309563" y="973138"/>
            <a:ext cx="8574087" cy="5607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72" tIns="29686" rIns="59372" bIns="29686"/>
          <a:lstStyle/>
          <a:p>
            <a:pPr>
              <a:defRPr/>
            </a:pPr>
            <a:endParaRPr lang="ru-RU" sz="1400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31813" y="6546850"/>
            <a:ext cx="8050212" cy="0"/>
          </a:xfrm>
          <a:prstGeom prst="line">
            <a:avLst/>
          </a:prstGeom>
          <a:ln>
            <a:solidFill>
              <a:srgbClr val="A8C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1" name="Группа 42"/>
          <p:cNvGrpSpPr>
            <a:grpSpLocks/>
          </p:cNvGrpSpPr>
          <p:nvPr/>
        </p:nvGrpSpPr>
        <p:grpSpPr bwMode="auto">
          <a:xfrm>
            <a:off x="7938" y="260350"/>
            <a:ext cx="9136062" cy="611188"/>
            <a:chOff x="8292" y="260647"/>
            <a:chExt cx="9897708" cy="611142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1516596" y="263822"/>
              <a:ext cx="8389404" cy="5285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 rot="2722612">
              <a:off x="1332660" y="340431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8292" y="265410"/>
              <a:ext cx="1642452" cy="525422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22544" name="Рисунок 4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5" name="TextBox 77"/>
            <p:cNvSpPr txBox="1">
              <a:spLocks noChangeArrowheads="1"/>
            </p:cNvSpPr>
            <p:nvPr/>
          </p:nvSpPr>
          <p:spPr bwMode="auto">
            <a:xfrm>
              <a:off x="576965" y="340183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22546" name="Рисунок 5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87764" y="260647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Box 77"/>
            <p:cNvSpPr txBox="1"/>
            <p:nvPr/>
          </p:nvSpPr>
          <p:spPr>
            <a:xfrm>
              <a:off x="1829607" y="417798"/>
              <a:ext cx="6922377" cy="274616"/>
            </a:xfrm>
            <a:prstGeom prst="rect">
              <a:avLst/>
            </a:prstGeom>
            <a:noFill/>
          </p:spPr>
          <p:txBody>
            <a:bodyPr lIns="59372" tIns="29686" rIns="59372" bIns="29686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7890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5781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43672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915631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394539" algn="l" defTabSz="957816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873447" algn="l" defTabSz="957816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352355" algn="l" defTabSz="957816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831263" algn="l" defTabSz="957816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ru-RU" altLang="ru-RU" sz="1400" dirty="0" smtClean="0">
                  <a:solidFill>
                    <a:schemeClr val="accent5">
                      <a:lumMod val="75000"/>
                    </a:schemeClr>
                  </a:solidFill>
                </a:rPr>
                <a:t>ПРОЦЕДУРЫ ДЛЯ ПОЛУЧЕНИЯ УСЛУГИ  В ЭЛЕКТРОННОМ ВИДЕ</a:t>
              </a:r>
              <a:endParaRPr lang="ru-RU" altLang="ru-RU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67544" y="1458844"/>
            <a:ext cx="8280920" cy="499449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700" dirty="0">
                <a:solidFill>
                  <a:srgbClr val="C00000"/>
                </a:solidFill>
                <a:latin typeface="Arial Narrow" pitchFamily="34" charset="0"/>
              </a:rPr>
              <a:t>Для работы на Портале mos.ru в качестве юридического лица (ЮЛ) или индивидуального предпринимателя (ИП) необходимо</a:t>
            </a:r>
            <a:r>
              <a:rPr lang="ru-RU" sz="1700" dirty="0">
                <a:solidFill>
                  <a:srgbClr val="C00000"/>
                </a:solidFill>
                <a:latin typeface="Arial Narrow" pitchFamily="34" charset="0"/>
              </a:rPr>
              <a:t>:</a:t>
            </a:r>
          </a:p>
          <a:p>
            <a:pPr>
              <a:defRPr/>
            </a:pPr>
            <a:endParaRPr lang="ru-RU" sz="1000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1. Получить квалифицированную (выданную аккредитованным удостоверяющим центром) электронную подпись (ЭП) представителя ЮЛ/ИП.</a:t>
            </a:r>
          </a:p>
          <a:p>
            <a:pPr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2. На рабочем месте произвести необходимые настройки криптографического программного обеспечения, плагинов,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браузеров </a:t>
            </a:r>
            <a:r>
              <a:rPr lang="ru-RU" sz="1600" b="1" i="1" dirty="0">
                <a:solidFill>
                  <a:srgbClr val="002060"/>
                </a:solidFill>
                <a:latin typeface="Arial Narrow" panose="020B0606020202030204" pitchFamily="34" charset="0"/>
                <a:ea typeface="ＭＳ Ｐゴシック" pitchFamily="34" charset="-128"/>
                <a:cs typeface="Arial" charset="0"/>
              </a:rPr>
              <a:t>(</a:t>
            </a:r>
            <a:r>
              <a:rPr lang="ru-RU" sz="1600" b="1" i="1" dirty="0" err="1">
                <a:solidFill>
                  <a:srgbClr val="002060"/>
                </a:solidFill>
                <a:latin typeface="Arial Narrow" panose="020B0606020202030204" pitchFamily="34" charset="0"/>
                <a:ea typeface="ＭＳ Ｐゴシック" pitchFamily="34" charset="-128"/>
                <a:cs typeface="Arial" charset="0"/>
              </a:rPr>
              <a:t>КриптоПРОCSP</a:t>
            </a:r>
            <a:r>
              <a:rPr lang="ru-RU" sz="1600" b="1" i="1" dirty="0">
                <a:solidFill>
                  <a:srgbClr val="002060"/>
                </a:solidFill>
                <a:latin typeface="Arial Narrow" panose="020B0606020202030204" pitchFamily="34" charset="0"/>
                <a:ea typeface="ＭＳ Ｐゴシック" pitchFamily="34" charset="-128"/>
                <a:cs typeface="Arial" charset="0"/>
              </a:rPr>
              <a:t>,  Крипто </a:t>
            </a:r>
            <a:r>
              <a:rPr lang="ru-RU" sz="1600" b="1" i="1" dirty="0" err="1">
                <a:solidFill>
                  <a:srgbClr val="002060"/>
                </a:solidFill>
                <a:latin typeface="Arial Narrow" panose="020B0606020202030204" pitchFamily="34" charset="0"/>
                <a:ea typeface="ＭＳ Ｐゴシック" pitchFamily="34" charset="-128"/>
                <a:cs typeface="Arial" charset="0"/>
              </a:rPr>
              <a:t>Browser</a:t>
            </a:r>
            <a:r>
              <a:rPr lang="ru-RU" sz="1600" b="1" i="1" dirty="0">
                <a:solidFill>
                  <a:srgbClr val="002060"/>
                </a:solidFill>
                <a:latin typeface="Arial Narrow" panose="020B0606020202030204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Arial Narrow" panose="020B0606020202030204" pitchFamily="34" charset="0"/>
                <a:ea typeface="ＭＳ Ｐゴシック" pitchFamily="34" charset="-128"/>
                <a:cs typeface="Arial" charset="0"/>
              </a:rPr>
              <a:t>Plugin</a:t>
            </a:r>
            <a:r>
              <a:rPr lang="ru-RU" sz="1600" b="1" i="1" dirty="0">
                <a:solidFill>
                  <a:srgbClr val="002060"/>
                </a:solidFill>
                <a:latin typeface="Arial Narrow" panose="020B0606020202030204" pitchFamily="34" charset="0"/>
                <a:ea typeface="ＭＳ Ｐゴシック" pitchFamily="34" charset="-128"/>
                <a:cs typeface="Arial" charset="0"/>
              </a:rPr>
              <a:t>)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.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Установить личный сертификат ЭП, сертификаты корневого и промежуточного центров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сертификации </a:t>
            </a:r>
            <a:r>
              <a:rPr lang="ru-RU" sz="1400" b="1" i="1" dirty="0">
                <a:solidFill>
                  <a:srgbClr val="002060"/>
                </a:solidFill>
                <a:latin typeface="Arial Narrow" panose="020B0606020202030204" pitchFamily="34" charset="0"/>
                <a:ea typeface="ＭＳ Ｐゴシック" pitchFamily="34" charset="-128"/>
                <a:cs typeface="Arial" charset="0"/>
              </a:rPr>
              <a:t>(страница </a:t>
            </a:r>
            <a:r>
              <a:rPr lang="ru-RU" sz="1400" b="1" i="1" dirty="0">
                <a:solidFill>
                  <a:srgbClr val="002060"/>
                </a:solidFill>
                <a:latin typeface="Arial Narrow" panose="020B0606020202030204" pitchFamily="34" charset="0"/>
                <a:ea typeface="ＭＳ Ｐゴシック" pitchFamily="34" charset="-128"/>
                <a:cs typeface="Arial" charset="0"/>
              </a:rPr>
              <a:t>загрузки http://www.cryptopro.ru /</a:t>
            </a:r>
            <a:r>
              <a:rPr lang="ru-RU" sz="1400" b="1" i="1" dirty="0" err="1">
                <a:solidFill>
                  <a:srgbClr val="002060"/>
                </a:solidFill>
                <a:latin typeface="Arial Narrow" panose="020B0606020202030204" pitchFamily="34" charset="0"/>
                <a:ea typeface="ＭＳ Ｐゴシック" pitchFamily="34" charset="-128"/>
                <a:cs typeface="Arial" charset="0"/>
              </a:rPr>
              <a:t>products</a:t>
            </a:r>
            <a:r>
              <a:rPr lang="ru-RU" sz="1400" b="1" i="1" dirty="0">
                <a:solidFill>
                  <a:srgbClr val="002060"/>
                </a:solidFill>
                <a:latin typeface="Arial Narrow" panose="020B0606020202030204" pitchFamily="34" charset="0"/>
                <a:ea typeface="ＭＳ Ｐゴシック" pitchFamily="34" charset="-128"/>
                <a:cs typeface="Arial" charset="0"/>
              </a:rPr>
              <a:t>/</a:t>
            </a:r>
            <a:r>
              <a:rPr lang="ru-RU" sz="1400" b="1" i="1" dirty="0" err="1">
                <a:solidFill>
                  <a:srgbClr val="002060"/>
                </a:solidFill>
                <a:latin typeface="Arial Narrow" panose="020B0606020202030204" pitchFamily="34" charset="0"/>
                <a:ea typeface="ＭＳ Ｐゴシック" pitchFamily="34" charset="-128"/>
                <a:cs typeface="Arial" charset="0"/>
              </a:rPr>
              <a:t>csp</a:t>
            </a:r>
            <a:r>
              <a:rPr lang="ru-RU" sz="1400" b="1" i="1" dirty="0">
                <a:solidFill>
                  <a:srgbClr val="002060"/>
                </a:solidFill>
                <a:latin typeface="Arial Narrow" panose="020B0606020202030204" pitchFamily="34" charset="0"/>
                <a:ea typeface="ＭＳ Ｐゴシック" pitchFamily="34" charset="-128"/>
                <a:cs typeface="Arial" charset="0"/>
              </a:rPr>
              <a:t>/downloads#1 выбрать версию для операционной системы</a:t>
            </a:r>
            <a:r>
              <a:rPr lang="ru-RU" sz="1400" b="1" i="1" dirty="0">
                <a:solidFill>
                  <a:srgbClr val="002060"/>
                </a:solidFill>
                <a:latin typeface="Arial Narrow" panose="020B0606020202030204" pitchFamily="34" charset="0"/>
                <a:ea typeface="ＭＳ Ｐゴシック" pitchFamily="34" charset="-128"/>
                <a:cs typeface="Arial" charset="0"/>
              </a:rPr>
              <a:t>).</a:t>
            </a:r>
            <a:endParaRPr lang="ru-RU" sz="1400" b="1" i="1" dirty="0">
              <a:solidFill>
                <a:srgbClr val="002060"/>
              </a:solidFill>
              <a:latin typeface="Arial Narrow" panose="020B0606020202030204" pitchFamily="34" charset="0"/>
              <a:ea typeface="ＭＳ Ｐゴシック" pitchFamily="34" charset="-128"/>
              <a:cs typeface="Arial" charset="0"/>
            </a:endParaRPr>
          </a:p>
          <a:p>
            <a:pPr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3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. Зарегистрировать личный кабинет представителя</a:t>
            </a:r>
            <a:r>
              <a:rPr lang="en-US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ЮЛ/ИП (физического лица) на mos.ru. </a:t>
            </a:r>
          </a:p>
          <a:p>
            <a:pPr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4. Осуществить привязку ЭП ЮЛ/ИП к личному</a:t>
            </a:r>
            <a:br>
              <a:rPr lang="ru-RU" dirty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кабинету пользователя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pPr>
              <a:defRPr/>
            </a:pPr>
            <a:endParaRPr lang="ru-RU" sz="1000" dirty="0">
              <a:solidFill>
                <a:srgbClr val="002060"/>
              </a:solidFill>
              <a:latin typeface="Arial Narrow" pitchFamily="34" charset="0"/>
            </a:endParaRPr>
          </a:p>
          <a:p>
            <a:pPr marL="1168400" indent="-808038">
              <a:defRPr/>
            </a:pP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На Портале mos.ru размещена инструкция </a:t>
            </a:r>
            <a:b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по регистрации кабинета ЮЛ/ИП</a:t>
            </a:r>
            <a:b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                        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 и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применению ЭП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1092918"/>
            <a:ext cx="8280920" cy="3505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lnSpc>
                <a:spcPct val="80000"/>
              </a:lnSpc>
              <a:defRPr/>
            </a:pPr>
            <a:r>
              <a:rPr lang="ru-RU" b="1" cap="all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b="1" cap="all" dirty="0">
                <a:solidFill>
                  <a:schemeClr val="bg1"/>
                </a:solidFill>
                <a:latin typeface="Arial Narrow" pitchFamily="34" charset="0"/>
              </a:rPr>
              <a:t>подача заявления в электронном </a:t>
            </a:r>
            <a:r>
              <a:rPr lang="ru-RU" b="1" cap="all" dirty="0">
                <a:solidFill>
                  <a:schemeClr val="bg1"/>
                </a:solidFill>
                <a:latin typeface="Arial Narrow" pitchFamily="34" charset="0"/>
              </a:rPr>
              <a:t>виде </a:t>
            </a:r>
            <a:r>
              <a:rPr lang="ru-RU" b="1" cap="all" dirty="0">
                <a:solidFill>
                  <a:schemeClr val="bg1"/>
                </a:solidFill>
                <a:latin typeface="Arial Narrow" pitchFamily="34" charset="0"/>
              </a:rPr>
              <a:t>на Портале </a:t>
            </a:r>
            <a:r>
              <a:rPr lang="en-US" b="1" cap="all" dirty="0">
                <a:solidFill>
                  <a:schemeClr val="bg1"/>
                </a:solidFill>
                <a:latin typeface="Arial Narrow" pitchFamily="34" charset="0"/>
              </a:rPr>
              <a:t>mos.ru</a:t>
            </a:r>
            <a:r>
              <a:rPr lang="ru-RU" b="1" cap="all" dirty="0">
                <a:solidFill>
                  <a:schemeClr val="bg1"/>
                </a:solidFill>
                <a:latin typeface="Arial Narrow" pitchFamily="34" charset="0"/>
              </a:rPr>
              <a:t>:</a:t>
            </a:r>
            <a:endParaRPr lang="ru-RU" b="1" cap="all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76056" y="4725144"/>
            <a:ext cx="3422500" cy="1523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ctr">
              <a:lnSpc>
                <a:spcPct val="80000"/>
              </a:lnSpc>
              <a:defRPr/>
            </a:pPr>
            <a:r>
              <a:rPr lang="ru-RU" b="1" cap="all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200" b="1" cap="all" dirty="0">
                <a:solidFill>
                  <a:schemeClr val="bg1"/>
                </a:solidFill>
                <a:latin typeface="Arial Narrow" pitchFamily="34" charset="0"/>
              </a:rPr>
              <a:t>Инструкция подробно описывает процесс создания кабинета ЮЛ/ИП на портале </a:t>
            </a:r>
            <a:r>
              <a:rPr lang="ru-RU" sz="1200" b="1" cap="all" dirty="0" err="1">
                <a:solidFill>
                  <a:schemeClr val="bg1"/>
                </a:solidFill>
                <a:latin typeface="Arial Narrow" pitchFamily="34" charset="0"/>
              </a:rPr>
              <a:t>mos</a:t>
            </a:r>
            <a:r>
              <a:rPr lang="ru-RU" sz="1200" b="1" cap="all" dirty="0">
                <a:solidFill>
                  <a:schemeClr val="bg1"/>
                </a:solidFill>
                <a:latin typeface="Arial Narrow" pitchFamily="34" charset="0"/>
              </a:rPr>
              <a:t>.</a:t>
            </a:r>
            <a:r>
              <a:rPr lang="en-US" sz="1200" b="1" cap="all" dirty="0">
                <a:solidFill>
                  <a:schemeClr val="bg1"/>
                </a:solidFill>
                <a:latin typeface="Arial Narrow" pitchFamily="34" charset="0"/>
              </a:rPr>
              <a:t>r</a:t>
            </a:r>
            <a:r>
              <a:rPr lang="ru-RU" sz="1200" b="1" cap="all" dirty="0">
                <a:solidFill>
                  <a:schemeClr val="bg1"/>
                </a:solidFill>
                <a:latin typeface="Arial Narrow" pitchFamily="34" charset="0"/>
              </a:rPr>
              <a:t>u от настройки персонального компьютера до входа в кабинет по ЭП</a:t>
            </a:r>
          </a:p>
          <a:p>
            <a:pPr fontAlgn="ctr">
              <a:lnSpc>
                <a:spcPct val="80000"/>
              </a:lnSpc>
              <a:defRPr/>
            </a:pPr>
            <a:endParaRPr lang="ru-RU" sz="1200" b="1" cap="all" dirty="0">
              <a:solidFill>
                <a:schemeClr val="bg1"/>
              </a:solidFill>
              <a:latin typeface="Arial Narrow" pitchFamily="34" charset="0"/>
            </a:endParaRPr>
          </a:p>
          <a:p>
            <a:pPr fontAlgn="ctr">
              <a:lnSpc>
                <a:spcPct val="80000"/>
              </a:lnSpc>
              <a:defRPr/>
            </a:pPr>
            <a:r>
              <a:rPr lang="en-US" sz="1200" b="1" cap="all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200" b="1" cap="all" dirty="0">
                <a:solidFill>
                  <a:schemeClr val="bg1"/>
                </a:solidFill>
                <a:latin typeface="Arial Narrow" pitchFamily="34" charset="0"/>
              </a:rPr>
              <a:t>В приложениях к инструкции подробно описаны вопросы, связанные с настройкой и применением ЭП на портале </a:t>
            </a:r>
            <a:r>
              <a:rPr lang="ru-RU" sz="1200" b="1" cap="all" dirty="0" err="1">
                <a:solidFill>
                  <a:schemeClr val="bg1"/>
                </a:solidFill>
                <a:latin typeface="Arial Narrow" pitchFamily="34" charset="0"/>
              </a:rPr>
              <a:t>mos</a:t>
            </a:r>
            <a:r>
              <a:rPr lang="ru-RU" sz="1200" b="1" cap="all" dirty="0">
                <a:solidFill>
                  <a:schemeClr val="bg1"/>
                </a:solidFill>
                <a:latin typeface="Arial Narrow" pitchFamily="34" charset="0"/>
              </a:rPr>
              <a:t>.</a:t>
            </a:r>
            <a:r>
              <a:rPr lang="en-US" sz="1200" b="1" cap="all" dirty="0">
                <a:solidFill>
                  <a:schemeClr val="bg1"/>
                </a:solidFill>
                <a:latin typeface="Arial Narrow" pitchFamily="34" charset="0"/>
              </a:rPr>
              <a:t>r</a:t>
            </a:r>
            <a:r>
              <a:rPr lang="ru-RU" sz="1200" b="1" cap="all" dirty="0">
                <a:solidFill>
                  <a:schemeClr val="bg1"/>
                </a:solidFill>
                <a:latin typeface="Arial Narrow" pitchFamily="34" charset="0"/>
              </a:rPr>
              <a:t>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309563" y="973138"/>
            <a:ext cx="8574087" cy="5607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72" tIns="29686" rIns="59372" bIns="29686"/>
          <a:lstStyle/>
          <a:p>
            <a:pPr>
              <a:defRPr/>
            </a:pPr>
            <a:endParaRPr lang="ru-RU" sz="1400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31813" y="6546850"/>
            <a:ext cx="8050212" cy="0"/>
          </a:xfrm>
          <a:prstGeom prst="line">
            <a:avLst/>
          </a:prstGeom>
          <a:ln>
            <a:solidFill>
              <a:srgbClr val="A8C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97877" y="1092918"/>
            <a:ext cx="7983858" cy="3505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lnSpc>
                <a:spcPct val="80000"/>
              </a:lnSpc>
              <a:defRPr/>
            </a:pPr>
            <a:r>
              <a:rPr lang="ru-RU" b="1" cap="all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b="1" cap="all" dirty="0">
                <a:solidFill>
                  <a:schemeClr val="bg1"/>
                </a:solidFill>
                <a:latin typeface="Arial Narrow" pitchFamily="34" charset="0"/>
              </a:rPr>
              <a:t>регистрация пользователя на Портале </a:t>
            </a:r>
            <a:r>
              <a:rPr lang="en-US" b="1" cap="all" dirty="0">
                <a:solidFill>
                  <a:schemeClr val="bg1"/>
                </a:solidFill>
                <a:latin typeface="Arial Narrow" pitchFamily="34" charset="0"/>
              </a:rPr>
              <a:t>mos.ru</a:t>
            </a:r>
            <a:r>
              <a:rPr lang="ru-RU" b="1" cap="all" dirty="0">
                <a:solidFill>
                  <a:schemeClr val="bg1"/>
                </a:solidFill>
                <a:latin typeface="Arial Narrow" pitchFamily="34" charset="0"/>
              </a:rPr>
              <a:t>:</a:t>
            </a:r>
            <a:endParaRPr lang="ru-RU" b="1" cap="all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 l="30616" t="8692" r="30708" b="9964"/>
          <a:stretch/>
        </p:blipFill>
        <p:spPr bwMode="auto">
          <a:xfrm>
            <a:off x="598488" y="1681163"/>
            <a:ext cx="3030537" cy="374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/>
          <a:srcRect l="30604" t="75693" r="30635" b="5461"/>
          <a:stretch/>
        </p:blipFill>
        <p:spPr bwMode="auto">
          <a:xfrm>
            <a:off x="598488" y="5530850"/>
            <a:ext cx="3030537" cy="865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/>
          <a:srcRect l="27685" t="11032" r="28001" b="5243"/>
          <a:stretch/>
        </p:blipFill>
        <p:spPr bwMode="auto">
          <a:xfrm>
            <a:off x="4530725" y="1681163"/>
            <a:ext cx="4051300" cy="4714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4027488" y="4098925"/>
            <a:ext cx="1458912" cy="186531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065338" y="4098925"/>
            <a:ext cx="1962150" cy="196691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928604" y="2386745"/>
            <a:ext cx="2343576" cy="16517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lnSpc>
                <a:spcPct val="80000"/>
              </a:lnSpc>
              <a:defRPr/>
            </a:pPr>
            <a:r>
              <a:rPr lang="ru-RU" b="1" cap="all" dirty="0">
                <a:solidFill>
                  <a:schemeClr val="bg1"/>
                </a:solidFill>
                <a:latin typeface="Arial Narrow" pitchFamily="34" charset="0"/>
              </a:rPr>
              <a:t>Вопросы по входу в систему </a:t>
            </a:r>
          </a:p>
          <a:p>
            <a:pPr algn="ctr" fontAlgn="ctr">
              <a:lnSpc>
                <a:spcPct val="80000"/>
              </a:lnSpc>
              <a:defRPr/>
            </a:pPr>
            <a:r>
              <a:rPr lang="ru-RU" b="1" cap="all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ctr" fontAlgn="ctr">
              <a:lnSpc>
                <a:spcPct val="80000"/>
              </a:lnSpc>
              <a:defRPr/>
            </a:pPr>
            <a:r>
              <a:rPr lang="ru-RU" b="1" cap="all" dirty="0">
                <a:solidFill>
                  <a:schemeClr val="bg1"/>
                </a:solidFill>
                <a:latin typeface="Arial Narrow" pitchFamily="34" charset="0"/>
              </a:rPr>
              <a:t>Инструкция по регистрации кабинета ЮЛ и ИП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/>
          <a:srcRect l="37667" t="21923" r="37458" b="54077"/>
          <a:stretch/>
        </p:blipFill>
        <p:spPr bwMode="auto">
          <a:xfrm>
            <a:off x="6556375" y="4443413"/>
            <a:ext cx="1922463" cy="1087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cxnSp>
        <p:nvCxnSpPr>
          <p:cNvPr id="22" name="Прямая со стрелкой 21"/>
          <p:cNvCxnSpPr/>
          <p:nvPr/>
        </p:nvCxnSpPr>
        <p:spPr>
          <a:xfrm>
            <a:off x="4027488" y="4098925"/>
            <a:ext cx="3322637" cy="186531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68" name="Группа 22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23574" name="Рисунок 2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5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23576" name="Рисунок 3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77"/>
            <p:cNvSpPr txBox="1"/>
            <p:nvPr/>
          </p:nvSpPr>
          <p:spPr>
            <a:xfrm>
              <a:off x="1829607" y="260131"/>
              <a:ext cx="6922377" cy="31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ПОДАЧА ЗАЯВКИ НА ОФИЦИАЛЬНОМ САЙТЕ МЭРА МОСКВЫ</a:t>
              </a:r>
              <a:endParaRPr lang="ru-RU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27188"/>
            <a:ext cx="8640763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Стрелка вниз 42"/>
          <p:cNvSpPr>
            <a:spLocks noChangeArrowheads="1"/>
          </p:cNvSpPr>
          <p:nvPr/>
        </p:nvSpPr>
        <p:spPr bwMode="auto">
          <a:xfrm rot="-2134032">
            <a:off x="2484438" y="3090863"/>
            <a:ext cx="274637" cy="1077912"/>
          </a:xfrm>
          <a:prstGeom prst="downArrow">
            <a:avLst>
              <a:gd name="adj1" fmla="val 50000"/>
              <a:gd name="adj2" fmla="val 111640"/>
            </a:avLst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</p:spPr>
        <p:txBody>
          <a:bodyPr vert="eaVert" lIns="59765" tIns="29883" rIns="59765" bIns="29883" anchor="ctr"/>
          <a:lstStyle/>
          <a:p>
            <a:pPr algn="ctr" defTabSz="596900"/>
            <a:endParaRPr lang="ru-RU" sz="800">
              <a:solidFill>
                <a:srgbClr val="10253F"/>
              </a:solidFill>
              <a:latin typeface="Calibri" pitchFamily="34" charset="0"/>
            </a:endParaRPr>
          </a:p>
        </p:txBody>
      </p:sp>
      <p:sp>
        <p:nvSpPr>
          <p:cNvPr id="24579" name="Rectangle 12"/>
          <p:cNvSpPr>
            <a:spLocks noChangeArrowheads="1"/>
          </p:cNvSpPr>
          <p:nvPr/>
        </p:nvSpPr>
        <p:spPr bwMode="auto">
          <a:xfrm>
            <a:off x="4787900" y="6227763"/>
            <a:ext cx="4176713" cy="369887"/>
          </a:xfrm>
          <a:prstGeom prst="rect">
            <a:avLst/>
          </a:prstGeom>
          <a:solidFill>
            <a:srgbClr val="F8F8F8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800" b="1"/>
              <a:t>Приемка исполнительной документации для ведения Сводного плана подземных коммуникаций и сооружений в городе Москве</a:t>
            </a:r>
            <a:endParaRPr lang="ru-RU" sz="800"/>
          </a:p>
        </p:txBody>
      </p:sp>
      <p:sp>
        <p:nvSpPr>
          <p:cNvPr id="24580" name="Стрелка вниз 42"/>
          <p:cNvSpPr>
            <a:spLocks noChangeArrowheads="1"/>
          </p:cNvSpPr>
          <p:nvPr/>
        </p:nvSpPr>
        <p:spPr bwMode="auto">
          <a:xfrm rot="-2134032">
            <a:off x="4167188" y="4592638"/>
            <a:ext cx="274637" cy="1725612"/>
          </a:xfrm>
          <a:prstGeom prst="downArrow">
            <a:avLst>
              <a:gd name="adj1" fmla="val 50000"/>
              <a:gd name="adj2" fmla="val 178723"/>
            </a:avLst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</p:spPr>
        <p:txBody>
          <a:bodyPr vert="eaVert" lIns="59765" tIns="29883" rIns="59765" bIns="29883" anchor="ctr"/>
          <a:lstStyle/>
          <a:p>
            <a:pPr algn="ctr" defTabSz="596900"/>
            <a:endParaRPr lang="ru-RU" sz="800">
              <a:solidFill>
                <a:srgbClr val="10253F"/>
              </a:solidFill>
              <a:latin typeface="Calibri" pitchFamily="34" charset="0"/>
            </a:endParaRPr>
          </a:p>
        </p:txBody>
      </p:sp>
      <p:sp>
        <p:nvSpPr>
          <p:cNvPr id="96258" name="Rectangle 4"/>
          <p:cNvSpPr>
            <a:spLocks noChangeArrowheads="1"/>
          </p:cNvSpPr>
          <p:nvPr/>
        </p:nvSpPr>
        <p:spPr bwMode="auto">
          <a:xfrm>
            <a:off x="323974" y="871790"/>
            <a:ext cx="8712076" cy="61299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lnSpc>
                <a:spcPct val="80000"/>
              </a:lnSpc>
              <a:defRPr/>
            </a:pPr>
            <a:r>
              <a:rPr lang="ru-RU" altLang="ru-RU" b="1" cap="all" dirty="0">
                <a:solidFill>
                  <a:schemeClr val="bg1"/>
                </a:solidFill>
                <a:latin typeface="Arial Narrow" pitchFamily="34" charset="0"/>
              </a:rPr>
              <a:t> Доступ к электронной форме </a:t>
            </a:r>
            <a:r>
              <a:rPr lang="ru-RU" altLang="ru-RU" b="1" cap="all" dirty="0">
                <a:solidFill>
                  <a:schemeClr val="bg1"/>
                </a:solidFill>
                <a:latin typeface="Arial Narrow" pitchFamily="34" charset="0"/>
              </a:rPr>
              <a:t>запроса:</a:t>
            </a:r>
            <a:br>
              <a:rPr lang="ru-RU" altLang="ru-RU" b="1" cap="all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altLang="ru-RU" b="1" cap="all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altLang="ru-RU" b="1" cap="all" dirty="0">
                <a:solidFill>
                  <a:schemeClr val="bg1"/>
                </a:solidFill>
                <a:latin typeface="Arial Narrow" pitchFamily="34" charset="0"/>
              </a:rPr>
              <a:t>в разделе «Бизнес» </a:t>
            </a:r>
            <a:r>
              <a:rPr lang="ru-RU" altLang="ru-RU" b="1" cap="all" dirty="0">
                <a:solidFill>
                  <a:schemeClr val="bg1"/>
                </a:solidFill>
                <a:latin typeface="Arial Narrow" pitchFamily="34" charset="0"/>
              </a:rPr>
              <a:t>- «</a:t>
            </a:r>
            <a:r>
              <a:rPr lang="ru-RU" altLang="ru-RU" b="1" cap="all" dirty="0">
                <a:solidFill>
                  <a:schemeClr val="bg1"/>
                </a:solidFill>
                <a:latin typeface="Arial Narrow" pitchFamily="34" charset="0"/>
              </a:rPr>
              <a:t>Строительство, реконструкция, ремонт»</a:t>
            </a:r>
          </a:p>
        </p:txBody>
      </p:sp>
      <p:grpSp>
        <p:nvGrpSpPr>
          <p:cNvPr id="24584" name="Группа 7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24590" name="Рисунок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1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24592" name="Рисунок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77"/>
            <p:cNvSpPr txBox="1"/>
            <p:nvPr/>
          </p:nvSpPr>
          <p:spPr>
            <a:xfrm>
              <a:off x="1829607" y="193405"/>
              <a:ext cx="6922377" cy="5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Приемка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исполнительной документации для ведения Сводного плана</a:t>
              </a:r>
            </a:p>
            <a:p>
              <a:pPr>
                <a:defRPr/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подземных коммуникаций и сооружений в городе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Москве</a:t>
              </a:r>
              <a:endParaRPr lang="ru-RU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9"/>
          <p:cNvPicPr>
            <a:picLocks noChangeAspect="1" noChangeArrowheads="1"/>
          </p:cNvPicPr>
          <p:nvPr/>
        </p:nvPicPr>
        <p:blipFill>
          <a:blip r:embed="rId2"/>
          <a:srcRect l="12193" t="8746" r="13048" b="22614"/>
          <a:stretch>
            <a:fillRect/>
          </a:stretch>
        </p:blipFill>
        <p:spPr bwMode="auto">
          <a:xfrm>
            <a:off x="468313" y="1341438"/>
            <a:ext cx="84915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14"/>
          <p:cNvSpPr txBox="1">
            <a:spLocks noChangeArrowheads="1"/>
          </p:cNvSpPr>
          <p:nvPr/>
        </p:nvSpPr>
        <p:spPr bwMode="auto">
          <a:xfrm>
            <a:off x="6156325" y="2205038"/>
            <a:ext cx="25273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i="1">
                <a:solidFill>
                  <a:srgbClr val="C00000"/>
                </a:solidFill>
              </a:rPr>
              <a:t>На посадочной странице размещена информация об услуге 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134100" y="2962275"/>
            <a:ext cx="741363" cy="89852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9750" y="2546350"/>
            <a:ext cx="5594350" cy="52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/>
              <a:t>Приемка исполнительной документации для ведения Сводного </a:t>
            </a:r>
            <a:r>
              <a:rPr lang="ru-RU" sz="1400" dirty="0"/>
              <a:t>плана подземных </a:t>
            </a:r>
            <a:r>
              <a:rPr lang="ru-RU" sz="1400" dirty="0"/>
              <a:t>коммуникаций и сооружений в городе Москве</a:t>
            </a:r>
          </a:p>
        </p:txBody>
      </p:sp>
      <p:grpSp>
        <p:nvGrpSpPr>
          <p:cNvPr id="25605" name="Группа 24"/>
          <p:cNvGrpSpPr>
            <a:grpSpLocks/>
          </p:cNvGrpSpPr>
          <p:nvPr/>
        </p:nvGrpSpPr>
        <p:grpSpPr bwMode="auto">
          <a:xfrm>
            <a:off x="7938" y="188913"/>
            <a:ext cx="9136062" cy="682625"/>
            <a:chOff x="8292" y="188639"/>
            <a:chExt cx="9897708" cy="68315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516596" y="191816"/>
              <a:ext cx="8389404" cy="52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 rot="2722612">
              <a:off x="1332660" y="486232"/>
              <a:ext cx="380635" cy="374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8292" y="193405"/>
              <a:ext cx="1642452" cy="525867"/>
            </a:xfrm>
            <a:custGeom>
              <a:avLst/>
              <a:gdLst>
                <a:gd name="connsiteX0" fmla="*/ 1135416 w 1720459"/>
                <a:gd name="connsiteY0" fmla="*/ 0 h 1135416"/>
                <a:gd name="connsiteX1" fmla="*/ 1720459 w 1720459"/>
                <a:gd name="connsiteY1" fmla="*/ 580709 h 1135416"/>
                <a:gd name="connsiteX2" fmla="*/ 1148417 w 1720459"/>
                <a:gd name="connsiteY2" fmla="*/ 1135416 h 1135416"/>
                <a:gd name="connsiteX3" fmla="*/ 0 w 1720459"/>
                <a:gd name="connsiteY3" fmla="*/ 1131082 h 1135416"/>
                <a:gd name="connsiteX4" fmla="*/ 13001 w 1720459"/>
                <a:gd name="connsiteY4" fmla="*/ 4333 h 1135416"/>
                <a:gd name="connsiteX5" fmla="*/ 1135416 w 1720459"/>
                <a:gd name="connsiteY5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757433 w 3477892"/>
                <a:gd name="connsiteY3" fmla="*/ 1131082 h 1135416"/>
                <a:gd name="connsiteX4" fmla="*/ 0 w 3477892"/>
                <a:gd name="connsiteY4" fmla="*/ 4333 h 1135416"/>
                <a:gd name="connsiteX5" fmla="*/ 2892849 w 3477892"/>
                <a:gd name="connsiteY5" fmla="*/ 0 h 1135416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3273 w 3481165"/>
                <a:gd name="connsiteY4" fmla="*/ 4333 h 1140810"/>
                <a:gd name="connsiteX5" fmla="*/ 2896122 w 3481165"/>
                <a:gd name="connsiteY5" fmla="*/ 0 h 1140810"/>
                <a:gd name="connsiteX0" fmla="*/ 2896129 w 3481172"/>
                <a:gd name="connsiteY0" fmla="*/ 0 h 1140810"/>
                <a:gd name="connsiteX1" fmla="*/ 3481172 w 3481172"/>
                <a:gd name="connsiteY1" fmla="*/ 580709 h 1140810"/>
                <a:gd name="connsiteX2" fmla="*/ 2909130 w 3481172"/>
                <a:gd name="connsiteY2" fmla="*/ 1135416 h 1140810"/>
                <a:gd name="connsiteX3" fmla="*/ 7 w 3481172"/>
                <a:gd name="connsiteY3" fmla="*/ 1140810 h 1140810"/>
                <a:gd name="connsiteX4" fmla="*/ 438839 w 3481172"/>
                <a:gd name="connsiteY4" fmla="*/ 558618 h 1140810"/>
                <a:gd name="connsiteX5" fmla="*/ 3280 w 3481172"/>
                <a:gd name="connsiteY5" fmla="*/ 4333 h 1140810"/>
                <a:gd name="connsiteX6" fmla="*/ 2896129 w 3481172"/>
                <a:gd name="connsiteY6" fmla="*/ 0 h 1140810"/>
                <a:gd name="connsiteX0" fmla="*/ 2896134 w 3481177"/>
                <a:gd name="connsiteY0" fmla="*/ 0 h 1140810"/>
                <a:gd name="connsiteX1" fmla="*/ 3481177 w 3481177"/>
                <a:gd name="connsiteY1" fmla="*/ 580709 h 1140810"/>
                <a:gd name="connsiteX2" fmla="*/ 2909135 w 3481177"/>
                <a:gd name="connsiteY2" fmla="*/ 1135416 h 1140810"/>
                <a:gd name="connsiteX3" fmla="*/ 12 w 3481177"/>
                <a:gd name="connsiteY3" fmla="*/ 1140810 h 1140810"/>
                <a:gd name="connsiteX4" fmla="*/ 438844 w 3481177"/>
                <a:gd name="connsiteY4" fmla="*/ 558618 h 1140810"/>
                <a:gd name="connsiteX5" fmla="*/ 3285 w 3481177"/>
                <a:gd name="connsiteY5" fmla="*/ 4333 h 1140810"/>
                <a:gd name="connsiteX6" fmla="*/ 2896134 w 3481177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58618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2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438831 w 3481165"/>
                <a:gd name="connsiteY4" fmla="*/ 588306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96158 w 3481165"/>
                <a:gd name="connsiteY4" fmla="*/ 571172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923671 w 3508714"/>
                <a:gd name="connsiteY0" fmla="*/ 0 h 1140810"/>
                <a:gd name="connsiteX1" fmla="*/ 3508714 w 3508714"/>
                <a:gd name="connsiteY1" fmla="*/ 580709 h 1140810"/>
                <a:gd name="connsiteX2" fmla="*/ 2936672 w 3508714"/>
                <a:gd name="connsiteY2" fmla="*/ 1135416 h 1140810"/>
                <a:gd name="connsiteX3" fmla="*/ 27549 w 3508714"/>
                <a:gd name="connsiteY3" fmla="*/ 1140810 h 1140810"/>
                <a:gd name="connsiteX4" fmla="*/ 42562 w 3508714"/>
                <a:gd name="connsiteY4" fmla="*/ 581315 h 1140810"/>
                <a:gd name="connsiteX5" fmla="*/ 30822 w 3508714"/>
                <a:gd name="connsiteY5" fmla="*/ 4333 h 1140810"/>
                <a:gd name="connsiteX6" fmla="*/ 2923671 w 3508714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6122 w 3481165"/>
                <a:gd name="connsiteY0" fmla="*/ 0 h 1140810"/>
                <a:gd name="connsiteX1" fmla="*/ 3481165 w 3481165"/>
                <a:gd name="connsiteY1" fmla="*/ 580709 h 1140810"/>
                <a:gd name="connsiteX2" fmla="*/ 2909123 w 3481165"/>
                <a:gd name="connsiteY2" fmla="*/ 1135416 h 1140810"/>
                <a:gd name="connsiteX3" fmla="*/ 0 w 3481165"/>
                <a:gd name="connsiteY3" fmla="*/ 1140810 h 1140810"/>
                <a:gd name="connsiteX4" fmla="*/ 15013 w 3481165"/>
                <a:gd name="connsiteY4" fmla="*/ 581315 h 1140810"/>
                <a:gd name="connsiteX5" fmla="*/ 3273 w 3481165"/>
                <a:gd name="connsiteY5" fmla="*/ 4333 h 1140810"/>
                <a:gd name="connsiteX6" fmla="*/ 2896122 w 3481165"/>
                <a:gd name="connsiteY6" fmla="*/ 0 h 1140810"/>
                <a:gd name="connsiteX0" fmla="*/ 2892850 w 3477893"/>
                <a:gd name="connsiteY0" fmla="*/ 0 h 1140810"/>
                <a:gd name="connsiteX1" fmla="*/ 3477893 w 3477893"/>
                <a:gd name="connsiteY1" fmla="*/ 580709 h 1140810"/>
                <a:gd name="connsiteX2" fmla="*/ 2905851 w 3477893"/>
                <a:gd name="connsiteY2" fmla="*/ 1135416 h 1140810"/>
                <a:gd name="connsiteX3" fmla="*/ 17014 w 3477893"/>
                <a:gd name="connsiteY3" fmla="*/ 1140810 h 1140810"/>
                <a:gd name="connsiteX4" fmla="*/ 11741 w 3477893"/>
                <a:gd name="connsiteY4" fmla="*/ 581315 h 1140810"/>
                <a:gd name="connsiteX5" fmla="*/ 1 w 3477893"/>
                <a:gd name="connsiteY5" fmla="*/ 4333 h 1140810"/>
                <a:gd name="connsiteX6" fmla="*/ 2892850 w 3477893"/>
                <a:gd name="connsiteY6" fmla="*/ 0 h 1140810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15013 w 3481165"/>
                <a:gd name="connsiteY4" fmla="*/ 58131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6122 w 3481165"/>
                <a:gd name="connsiteY0" fmla="*/ 0 h 1135416"/>
                <a:gd name="connsiteX1" fmla="*/ 3481165 w 3481165"/>
                <a:gd name="connsiteY1" fmla="*/ 580709 h 1135416"/>
                <a:gd name="connsiteX2" fmla="*/ 2909123 w 3481165"/>
                <a:gd name="connsiteY2" fmla="*/ 1135416 h 1135416"/>
                <a:gd name="connsiteX3" fmla="*/ 0 w 3481165"/>
                <a:gd name="connsiteY3" fmla="*/ 1120523 h 1135416"/>
                <a:gd name="connsiteX4" fmla="*/ 8673 w 3481165"/>
                <a:gd name="connsiteY4" fmla="*/ 587655 h 1135416"/>
                <a:gd name="connsiteX5" fmla="*/ 3273 w 3481165"/>
                <a:gd name="connsiteY5" fmla="*/ 4333 h 1135416"/>
                <a:gd name="connsiteX6" fmla="*/ 2896122 w 3481165"/>
                <a:gd name="connsiteY6" fmla="*/ 0 h 1135416"/>
                <a:gd name="connsiteX0" fmla="*/ 2892850 w 3477893"/>
                <a:gd name="connsiteY0" fmla="*/ 0 h 1135416"/>
                <a:gd name="connsiteX1" fmla="*/ 3477893 w 3477893"/>
                <a:gd name="connsiteY1" fmla="*/ 580709 h 1135416"/>
                <a:gd name="connsiteX2" fmla="*/ 2905851 w 3477893"/>
                <a:gd name="connsiteY2" fmla="*/ 1135416 h 1135416"/>
                <a:gd name="connsiteX3" fmla="*/ 3067 w 3477893"/>
                <a:gd name="connsiteY3" fmla="*/ 1126862 h 1135416"/>
                <a:gd name="connsiteX4" fmla="*/ 5401 w 3477893"/>
                <a:gd name="connsiteY4" fmla="*/ 587655 h 1135416"/>
                <a:gd name="connsiteX5" fmla="*/ 1 w 3477893"/>
                <a:gd name="connsiteY5" fmla="*/ 4333 h 1135416"/>
                <a:gd name="connsiteX6" fmla="*/ 2892850 w 3477893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1574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  <a:gd name="connsiteX0" fmla="*/ 2892849 w 3477892"/>
                <a:gd name="connsiteY0" fmla="*/ 0 h 1135416"/>
                <a:gd name="connsiteX1" fmla="*/ 3477892 w 3477892"/>
                <a:gd name="connsiteY1" fmla="*/ 580709 h 1135416"/>
                <a:gd name="connsiteX2" fmla="*/ 2905850 w 3477892"/>
                <a:gd name="connsiteY2" fmla="*/ 1135416 h 1135416"/>
                <a:gd name="connsiteX3" fmla="*/ 9405 w 3477892"/>
                <a:gd name="connsiteY3" fmla="*/ 1120523 h 1135416"/>
                <a:gd name="connsiteX4" fmla="*/ 5400 w 3477892"/>
                <a:gd name="connsiteY4" fmla="*/ 587655 h 1135416"/>
                <a:gd name="connsiteX5" fmla="*/ 0 w 3477892"/>
                <a:gd name="connsiteY5" fmla="*/ 4333 h 1135416"/>
                <a:gd name="connsiteX6" fmla="*/ 2892849 w 3477892"/>
                <a:gd name="connsiteY6" fmla="*/ 0 h 1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892" h="1135416">
                  <a:moveTo>
                    <a:pt x="2892849" y="0"/>
                  </a:moveTo>
                  <a:lnTo>
                    <a:pt x="3477892" y="580709"/>
                  </a:lnTo>
                  <a:lnTo>
                    <a:pt x="2905850" y="1135416"/>
                  </a:lnTo>
                  <a:lnTo>
                    <a:pt x="9405" y="1120523"/>
                  </a:lnTo>
                  <a:cubicBezTo>
                    <a:pt x="13464" y="755197"/>
                    <a:pt x="9537" y="1144644"/>
                    <a:pt x="5400" y="587655"/>
                  </a:cubicBezTo>
                  <a:lnTo>
                    <a:pt x="0" y="4333"/>
                  </a:lnTo>
                  <a:lnTo>
                    <a:pt x="2892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372" tIns="29686" rIns="59372" bIns="29686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25614" name="Рисунок 2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88" y="455381"/>
              <a:ext cx="381900" cy="4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5" name="TextBox 77"/>
            <p:cNvSpPr txBox="1">
              <a:spLocks noChangeArrowheads="1"/>
            </p:cNvSpPr>
            <p:nvPr/>
          </p:nvSpPr>
          <p:spPr bwMode="auto">
            <a:xfrm>
              <a:off x="576965" y="268175"/>
              <a:ext cx="1017911" cy="37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372" tIns="29686" rIns="59372" bIns="29686">
              <a:spAutoFit/>
            </a:bodyPr>
            <a:lstStyle/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КОМИТЕТ 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ПО АРХИТЕКТУРЕ </a:t>
              </a:r>
              <a:b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И ГРАДОСТРОИТЕЛЬСТВУ</a:t>
              </a:r>
            </a:p>
            <a:p>
              <a:r>
                <a:rPr lang="ru-RU" sz="500" b="1">
                  <a:solidFill>
                    <a:srgbClr val="C00000"/>
                  </a:solidFill>
                  <a:latin typeface="Arial Narrow" pitchFamily="34" charset="0"/>
                </a:rPr>
                <a:t>ГОРОДА МОСКВЫ</a:t>
              </a:r>
            </a:p>
          </p:txBody>
        </p:sp>
        <p:pic>
          <p:nvPicPr>
            <p:cNvPr id="25616" name="Рисунок 3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87764" y="188639"/>
              <a:ext cx="1218236" cy="5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77"/>
            <p:cNvSpPr txBox="1"/>
            <p:nvPr/>
          </p:nvSpPr>
          <p:spPr>
            <a:xfrm>
              <a:off x="1829607" y="193405"/>
              <a:ext cx="6922377" cy="5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1347" tIns="45677" rIns="91347" bIns="45677">
              <a:spAutoFit/>
            </a:bodyPr>
            <a:lstStyle>
              <a:defPPr>
                <a:defRPr lang="ru-RU"/>
              </a:defPPr>
              <a:lvl1pPr algn="ctr" eaLnBrk="1" hangingPunct="1">
                <a:buFontTx/>
                <a:buNone/>
                <a:defRPr sz="1450">
                  <a:solidFill>
                    <a:srgbClr val="0066CC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</a:rPr>
                <a:t>Приемка </a:t>
              </a: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исполнительной документации для ведения Сводного плана</a:t>
              </a:r>
            </a:p>
            <a:p>
              <a:pPr>
                <a:defRPr/>
              </a:pP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подземных коммуникаций и сооружений в городе </a:t>
              </a: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</a:rPr>
                <a:t>Москве</a:t>
              </a:r>
              <a:endParaRPr lang="ru-RU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25606" name="Рисунок 17"/>
          <p:cNvPicPr>
            <a:picLocks noChangeAspect="1" noChangeArrowheads="1"/>
          </p:cNvPicPr>
          <p:nvPr/>
        </p:nvPicPr>
        <p:blipFill>
          <a:blip r:embed="rId5"/>
          <a:srcRect l="15132" t="40321" r="52579" b="28474"/>
          <a:stretch>
            <a:fillRect/>
          </a:stretch>
        </p:blipFill>
        <p:spPr bwMode="auto">
          <a:xfrm>
            <a:off x="684213" y="3449638"/>
            <a:ext cx="3571875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2238375" y="2962275"/>
            <a:ext cx="3895725" cy="154622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555875" y="2962275"/>
            <a:ext cx="3600450" cy="46672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3539</TotalTime>
  <Words>1419</Words>
  <Application>Microsoft Office PowerPoint</Application>
  <PresentationFormat>Экран (4:3)</PresentationFormat>
  <Paragraphs>198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Calibri</vt:lpstr>
      <vt:lpstr>ＭＳ Ｐゴシック</vt:lpstr>
      <vt:lpstr>Arial Narrow</vt:lpstr>
      <vt:lpstr>Times New Roman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Москомархитектура ГБУ «Мосгоргеотрест»</dc:title>
  <dc:creator>Свитин В.Ю.</dc:creator>
  <cp:lastModifiedBy>Михайлов С.А.</cp:lastModifiedBy>
  <cp:revision>192</cp:revision>
  <cp:lastPrinted>2017-08-16T07:59:03Z</cp:lastPrinted>
  <dcterms:created xsi:type="dcterms:W3CDTF">2017-07-18T05:59:35Z</dcterms:created>
  <dcterms:modified xsi:type="dcterms:W3CDTF">2018-08-22T13:17:53Z</dcterms:modified>
</cp:coreProperties>
</file>